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15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310" r:id="rId12"/>
    <p:sldId id="295" r:id="rId13"/>
    <p:sldId id="296" r:id="rId14"/>
    <p:sldId id="297" r:id="rId15"/>
    <p:sldId id="298" r:id="rId16"/>
    <p:sldId id="300" r:id="rId17"/>
    <p:sldId id="301" r:id="rId18"/>
    <p:sldId id="302" r:id="rId19"/>
    <p:sldId id="287" r:id="rId20"/>
    <p:sldId id="288" r:id="rId21"/>
    <p:sldId id="289" r:id="rId22"/>
    <p:sldId id="291" r:id="rId23"/>
    <p:sldId id="292" r:id="rId24"/>
    <p:sldId id="293" r:id="rId25"/>
    <p:sldId id="294" r:id="rId26"/>
    <p:sldId id="305" r:id="rId27"/>
    <p:sldId id="306" r:id="rId28"/>
    <p:sldId id="311" r:id="rId29"/>
    <p:sldId id="303" r:id="rId30"/>
    <p:sldId id="312" r:id="rId31"/>
    <p:sldId id="299" r:id="rId32"/>
    <p:sldId id="313" r:id="rId33"/>
    <p:sldId id="304" r:id="rId34"/>
    <p:sldId id="314" r:id="rId35"/>
    <p:sldId id="308" r:id="rId36"/>
    <p:sldId id="307" r:id="rId37"/>
  </p:sldIdLst>
  <p:sldSz cx="10058400" cy="7772400"/>
  <p:notesSz cx="9236075" cy="69500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72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709" y="2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FBAB18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FBAB18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1654" y="2569114"/>
            <a:ext cx="4407535" cy="389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8A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092" y="1132219"/>
            <a:ext cx="8986214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0134" y="2318943"/>
            <a:ext cx="7998131" cy="363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FBAB18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CSGV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ilrc.org/red-cards-tarjetas-roja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wehaverights.u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IRCSGV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rc.org/community-resources/know-your-rights-guide-california-employer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lrc.org/resources/step-step-family-preparedness-pla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lrc.org/resources/step-step-family-preparedness-pla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mmigrationlawhelp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>
              <a:alpha val="83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37" y="1057275"/>
            <a:ext cx="10059035" cy="4838065"/>
          </a:xfrm>
          <a:custGeom>
            <a:avLst/>
            <a:gdLst/>
            <a:ahLst/>
            <a:cxnLst/>
            <a:rect l="l" t="t" r="r" b="b"/>
            <a:pathLst>
              <a:path w="10059035" h="4838065">
                <a:moveTo>
                  <a:pt x="10058675" y="0"/>
                </a:moveTo>
                <a:lnTo>
                  <a:pt x="0" y="0"/>
                </a:lnTo>
                <a:lnTo>
                  <a:pt x="0" y="4837910"/>
                </a:lnTo>
                <a:lnTo>
                  <a:pt x="10058400" y="1950134"/>
                </a:lnTo>
                <a:lnTo>
                  <a:pt x="10058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00393" y="4840699"/>
            <a:ext cx="5819775" cy="729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-290" dirty="0">
                <a:solidFill>
                  <a:srgbClr val="FFFFFF"/>
                </a:solidFill>
                <a:latin typeface="Meiryo UI"/>
                <a:cs typeface="Meiryo UI"/>
              </a:rPr>
              <a:t>KNOW</a:t>
            </a:r>
            <a:r>
              <a:rPr sz="2300" b="1" spc="-185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b="1" spc="-260" dirty="0">
                <a:solidFill>
                  <a:srgbClr val="FFFFFF"/>
                </a:solidFill>
                <a:latin typeface="Meiryo UI"/>
                <a:cs typeface="Meiryo UI"/>
              </a:rPr>
              <a:t>YOUR</a:t>
            </a:r>
            <a:r>
              <a:rPr sz="2300" b="1" spc="-18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b="1" spc="-254" dirty="0">
                <a:solidFill>
                  <a:srgbClr val="FFFFFF"/>
                </a:solidFill>
                <a:latin typeface="Meiryo UI"/>
                <a:cs typeface="Meiryo UI"/>
              </a:rPr>
              <a:t>RIGHTS,</a:t>
            </a:r>
            <a:r>
              <a:rPr sz="2300" b="1" spc="-18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b="1" spc="-290" dirty="0">
                <a:solidFill>
                  <a:srgbClr val="FFFFFF"/>
                </a:solidFill>
                <a:latin typeface="Meiryo UI"/>
                <a:cs typeface="Meiryo UI"/>
              </a:rPr>
              <a:t>KNOW</a:t>
            </a:r>
            <a:r>
              <a:rPr sz="2300" b="1" spc="-245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b="1" spc="-265" dirty="0">
                <a:solidFill>
                  <a:srgbClr val="FFFFFF"/>
                </a:solidFill>
                <a:latin typeface="Meiryo UI"/>
                <a:cs typeface="Meiryo UI"/>
              </a:rPr>
              <a:t>THEIR</a:t>
            </a:r>
            <a:r>
              <a:rPr sz="2300" b="1" spc="-18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b="1" spc="-270" dirty="0">
                <a:solidFill>
                  <a:srgbClr val="FFFFFF"/>
                </a:solidFill>
                <a:latin typeface="Meiryo UI"/>
                <a:cs typeface="Meiryo UI"/>
              </a:rPr>
              <a:t>RIGHTS</a:t>
            </a:r>
            <a:endParaRPr sz="2300" dirty="0">
              <a:latin typeface="Meiryo UI"/>
              <a:cs typeface="Meiryo UI"/>
            </a:endParaRPr>
          </a:p>
          <a:p>
            <a:pPr marL="506730">
              <a:lnSpc>
                <a:spcPct val="100000"/>
              </a:lnSpc>
              <a:spcBef>
                <a:spcPts val="10"/>
              </a:spcBef>
            </a:pPr>
            <a:r>
              <a:rPr sz="2300" spc="-130" dirty="0">
                <a:solidFill>
                  <a:srgbClr val="FFFFFF"/>
                </a:solidFill>
                <a:latin typeface="Meiryo UI"/>
                <a:cs typeface="Meiryo UI"/>
              </a:rPr>
              <a:t>Training</a:t>
            </a:r>
            <a:r>
              <a:rPr sz="2300" spc="-18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Meiryo UI"/>
                <a:cs typeface="Meiryo UI"/>
              </a:rPr>
              <a:t>for</a:t>
            </a:r>
            <a:r>
              <a:rPr sz="2300" spc="-175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spc="-170" dirty="0">
                <a:solidFill>
                  <a:srgbClr val="FFFFFF"/>
                </a:solidFill>
                <a:latin typeface="Meiryo UI"/>
                <a:cs typeface="Meiryo UI"/>
              </a:rPr>
              <a:t>Immigrant</a:t>
            </a:r>
            <a:r>
              <a:rPr sz="2300" spc="-165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Meiryo UI"/>
                <a:cs typeface="Meiryo UI"/>
              </a:rPr>
              <a:t>Allies</a:t>
            </a:r>
            <a:r>
              <a:rPr sz="2300" spc="-17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Meiryo UI"/>
                <a:cs typeface="Meiryo UI"/>
              </a:rPr>
              <a:t>in</a:t>
            </a:r>
            <a:r>
              <a:rPr sz="2300" spc="-165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Meiryo UI"/>
                <a:cs typeface="Meiryo UI"/>
              </a:rPr>
              <a:t>Churches</a:t>
            </a:r>
            <a:endParaRPr sz="2300" dirty="0">
              <a:latin typeface="Meiryo UI"/>
              <a:cs typeface="Meiryo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654320"/>
            <a:ext cx="5257800" cy="231800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80233" y="5651397"/>
            <a:ext cx="8263255" cy="943610"/>
          </a:xfrm>
          <a:prstGeom prst="rect">
            <a:avLst/>
          </a:prstGeom>
          <a:solidFill>
            <a:srgbClr val="F8A72C"/>
          </a:solidFill>
        </p:spPr>
        <p:txBody>
          <a:bodyPr vert="horz" wrap="square" lIns="0" tIns="8318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655"/>
              </a:spcBef>
            </a:pPr>
            <a:r>
              <a:rPr sz="2200" b="1" i="1" spc="-229" dirty="0">
                <a:solidFill>
                  <a:srgbClr val="1B2027"/>
                </a:solidFill>
                <a:latin typeface="Meiryo UI"/>
                <a:cs typeface="Meiryo UI"/>
              </a:rPr>
              <a:t>CONOZCA</a:t>
            </a:r>
            <a:r>
              <a:rPr sz="2200" b="1" i="1" spc="-17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b="1" i="1" spc="-240" dirty="0">
                <a:solidFill>
                  <a:srgbClr val="1B2027"/>
                </a:solidFill>
                <a:latin typeface="Meiryo UI"/>
                <a:cs typeface="Meiryo UI"/>
              </a:rPr>
              <a:t>SUS</a:t>
            </a:r>
            <a:r>
              <a:rPr sz="2200" b="1" i="1" spc="-16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b="1" i="1" spc="-254" dirty="0">
                <a:solidFill>
                  <a:srgbClr val="1B2027"/>
                </a:solidFill>
                <a:latin typeface="Meiryo UI"/>
                <a:cs typeface="Meiryo UI"/>
              </a:rPr>
              <a:t>DERECHOS</a:t>
            </a:r>
            <a:r>
              <a:rPr sz="2200" b="1" i="1" spc="-16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b="1" i="1" spc="-200" dirty="0">
                <a:solidFill>
                  <a:srgbClr val="1B2027"/>
                </a:solidFill>
                <a:latin typeface="Meiryo UI"/>
                <a:cs typeface="Meiryo UI"/>
              </a:rPr>
              <a:t>-</a:t>
            </a:r>
            <a:r>
              <a:rPr sz="2200" b="1" i="1" spc="-170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b="1" i="1" spc="-229" dirty="0">
                <a:solidFill>
                  <a:srgbClr val="1B2027"/>
                </a:solidFill>
                <a:latin typeface="Meiryo UI"/>
                <a:cs typeface="Meiryo UI"/>
              </a:rPr>
              <a:t>CONOZCA</a:t>
            </a:r>
            <a:r>
              <a:rPr sz="2200" b="1" i="1" spc="-17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b="1" i="1" spc="-245" dirty="0">
                <a:solidFill>
                  <a:srgbClr val="1B2027"/>
                </a:solidFill>
                <a:latin typeface="Meiryo UI"/>
                <a:cs typeface="Meiryo UI"/>
              </a:rPr>
              <a:t>LOS</a:t>
            </a:r>
            <a:r>
              <a:rPr sz="2200" b="1" i="1" spc="-16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b="1" i="1" spc="-254" dirty="0">
                <a:solidFill>
                  <a:srgbClr val="1B2027"/>
                </a:solidFill>
                <a:latin typeface="Meiryo UI"/>
                <a:cs typeface="Meiryo UI"/>
              </a:rPr>
              <a:t>DERECHOS</a:t>
            </a:r>
            <a:r>
              <a:rPr sz="2200" b="1" i="1" spc="-16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b="1" i="1" spc="-305" dirty="0">
                <a:solidFill>
                  <a:srgbClr val="1B2027"/>
                </a:solidFill>
                <a:latin typeface="Meiryo UI"/>
                <a:cs typeface="Meiryo UI"/>
              </a:rPr>
              <a:t>DE</a:t>
            </a:r>
            <a:r>
              <a:rPr sz="2200" b="1" i="1" spc="-15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b="1" i="1" spc="-110" dirty="0">
                <a:solidFill>
                  <a:srgbClr val="1B2027"/>
                </a:solidFill>
                <a:latin typeface="Meiryo UI"/>
                <a:cs typeface="Meiryo UI"/>
              </a:rPr>
              <a:t>ELLOS</a:t>
            </a:r>
            <a:endParaRPr sz="2200">
              <a:latin typeface="Meiryo UI"/>
              <a:cs typeface="Meiryo UI"/>
            </a:endParaRPr>
          </a:p>
          <a:p>
            <a:pPr marL="1649730">
              <a:lnSpc>
                <a:spcPct val="100000"/>
              </a:lnSpc>
            </a:pPr>
            <a:r>
              <a:rPr sz="2200" i="1" spc="-130" dirty="0">
                <a:solidFill>
                  <a:srgbClr val="1B2027"/>
                </a:solidFill>
                <a:latin typeface="Meiryo UI"/>
                <a:cs typeface="Meiryo UI"/>
              </a:rPr>
              <a:t>Formación</a:t>
            </a:r>
            <a:r>
              <a:rPr sz="2200" i="1" spc="-17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i="1" spc="-165" dirty="0">
                <a:solidFill>
                  <a:srgbClr val="1B2027"/>
                </a:solidFill>
                <a:latin typeface="Meiryo UI"/>
                <a:cs typeface="Meiryo UI"/>
              </a:rPr>
              <a:t>para</a:t>
            </a:r>
            <a:r>
              <a:rPr sz="2200" i="1" spc="-17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i="1" spc="-85" dirty="0">
                <a:solidFill>
                  <a:srgbClr val="1B2027"/>
                </a:solidFill>
                <a:latin typeface="Meiryo UI"/>
                <a:cs typeface="Meiryo UI"/>
              </a:rPr>
              <a:t>Aliados</a:t>
            </a:r>
            <a:r>
              <a:rPr sz="2200" i="1" spc="-170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i="1" spc="-155" dirty="0">
                <a:solidFill>
                  <a:srgbClr val="1B2027"/>
                </a:solidFill>
                <a:latin typeface="Meiryo UI"/>
                <a:cs typeface="Meiryo UI"/>
              </a:rPr>
              <a:t>de</a:t>
            </a:r>
            <a:r>
              <a:rPr sz="2200" i="1" spc="-170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i="1" spc="-50" dirty="0">
                <a:solidFill>
                  <a:srgbClr val="1B2027"/>
                </a:solidFill>
                <a:latin typeface="Meiryo UI"/>
                <a:cs typeface="Meiryo UI"/>
              </a:rPr>
              <a:t>los</a:t>
            </a:r>
            <a:r>
              <a:rPr sz="2200" i="1" spc="-170" dirty="0">
                <a:solidFill>
                  <a:srgbClr val="1B2027"/>
                </a:solidFill>
                <a:latin typeface="Meiryo UI"/>
                <a:cs typeface="Meiryo UI"/>
              </a:rPr>
              <a:t> Inmigrantes </a:t>
            </a:r>
            <a:r>
              <a:rPr sz="2200" i="1" spc="-180" dirty="0">
                <a:solidFill>
                  <a:srgbClr val="1B2027"/>
                </a:solidFill>
                <a:latin typeface="Meiryo UI"/>
                <a:cs typeface="Meiryo UI"/>
              </a:rPr>
              <a:t>en</a:t>
            </a:r>
            <a:r>
              <a:rPr sz="2200" i="1" spc="-175" dirty="0">
                <a:solidFill>
                  <a:srgbClr val="1B2027"/>
                </a:solidFill>
                <a:latin typeface="Meiryo UI"/>
                <a:cs typeface="Meiryo UI"/>
              </a:rPr>
              <a:t> </a:t>
            </a:r>
            <a:r>
              <a:rPr sz="2200" i="1" spc="-10" dirty="0">
                <a:solidFill>
                  <a:srgbClr val="1B2027"/>
                </a:solidFill>
                <a:latin typeface="Meiryo UI"/>
                <a:cs typeface="Meiryo UI"/>
              </a:rPr>
              <a:t>Iglesias</a:t>
            </a:r>
            <a:endParaRPr sz="2200">
              <a:latin typeface="Meiryo UI"/>
              <a:cs typeface="Meiryo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AE402-B927-BD8B-845F-7ADA30B7EC94}"/>
              </a:ext>
            </a:extLst>
          </p:cNvPr>
          <p:cNvSpPr txBox="1"/>
          <p:nvPr/>
        </p:nvSpPr>
        <p:spPr>
          <a:xfrm>
            <a:off x="685800" y="5334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30" dirty="0">
                <a:solidFill>
                  <a:srgbClr val="FFC000"/>
                </a:solidFill>
                <a:latin typeface="Meiryo UI"/>
              </a:rPr>
              <a:t>Welcome to the Sacramento District presentation of </a:t>
            </a:r>
            <a:r>
              <a:rPr lang="en-US" sz="4000" b="1" spc="-130" dirty="0">
                <a:solidFill>
                  <a:srgbClr val="FFC000"/>
                </a:solidFill>
                <a:latin typeface="Meiryo UI"/>
              </a:rPr>
              <a:t>Know Your Rights</a:t>
            </a:r>
            <a:r>
              <a:rPr lang="en-US" sz="4000" spc="-130" dirty="0">
                <a:solidFill>
                  <a:srgbClr val="FFC000"/>
                </a:solidFill>
                <a:latin typeface="Meiryo UI"/>
              </a:rPr>
              <a:t>.</a:t>
            </a:r>
          </a:p>
          <a:p>
            <a:endParaRPr lang="en-US" sz="2300" spc="-130" dirty="0">
              <a:solidFill>
                <a:schemeClr val="tx1"/>
              </a:solidFill>
              <a:latin typeface="Meiryo UI"/>
            </a:endParaRPr>
          </a:p>
          <a:p>
            <a:pPr algn="ctr"/>
            <a:r>
              <a:rPr lang="en-US" sz="2000" spc="-130" dirty="0">
                <a:solidFill>
                  <a:schemeClr val="tx1"/>
                </a:solidFill>
                <a:latin typeface="Meiryo UI"/>
              </a:rPr>
              <a:t>Information contained in this presentation is provided by: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1533525"/>
          </a:xfrm>
          <a:custGeom>
            <a:avLst/>
            <a:gdLst/>
            <a:ahLst/>
            <a:cxnLst/>
            <a:rect l="l" t="t" r="r" b="b"/>
            <a:pathLst>
              <a:path w="10058400" h="1331595">
                <a:moveTo>
                  <a:pt x="0" y="1331440"/>
                </a:moveTo>
                <a:lnTo>
                  <a:pt x="10058400" y="1331440"/>
                </a:lnTo>
                <a:lnTo>
                  <a:pt x="10058400" y="0"/>
                </a:lnTo>
                <a:lnTo>
                  <a:pt x="0" y="0"/>
                </a:lnTo>
                <a:lnTo>
                  <a:pt x="0" y="1331440"/>
                </a:lnTo>
                <a:close/>
              </a:path>
            </a:pathLst>
          </a:custGeom>
          <a:solidFill>
            <a:srgbClr val="F8A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911" y="1105674"/>
            <a:ext cx="9369908" cy="1342816"/>
          </a:xfrm>
          <a:prstGeom prst="rect">
            <a:avLst/>
          </a:prstGeom>
        </p:spPr>
        <p:txBody>
          <a:bodyPr vert="horz" wrap="square" lIns="0" tIns="145427" rIns="0" bIns="0" rtlCol="0">
            <a:spAutoFit/>
          </a:bodyPr>
          <a:lstStyle/>
          <a:p>
            <a:pPr marL="635" algn="ctr">
              <a:lnSpc>
                <a:spcPts val="3175"/>
              </a:lnSpc>
              <a:spcBef>
                <a:spcPts val="90"/>
              </a:spcBef>
            </a:pPr>
            <a:r>
              <a:rPr sz="2650" spc="-150" dirty="0">
                <a:solidFill>
                  <a:srgbClr val="000000"/>
                </a:solidFill>
              </a:rPr>
              <a:t>REASONS ICE MAY COME TO YOUR CHURCH/WORKPLACE</a:t>
            </a:r>
            <a:endParaRPr sz="2650" spc="-150" dirty="0"/>
          </a:p>
          <a:p>
            <a:pPr marL="635" algn="ctr">
              <a:lnSpc>
                <a:spcPts val="3175"/>
              </a:lnSpc>
            </a:pPr>
            <a:r>
              <a:rPr sz="2650" i="1" spc="-150" dirty="0">
                <a:solidFill>
                  <a:srgbClr val="000000"/>
                </a:solidFill>
                <a:latin typeface="Meiryo UI"/>
                <a:cs typeface="Meiryo UI"/>
              </a:rPr>
              <a:t>MOTIVOS POR LOS QUE ICE PUEDE VISITAR SU IGLESIA</a:t>
            </a:r>
            <a:endParaRPr sz="2650" spc="-150" dirty="0">
              <a:latin typeface="Meiryo UI"/>
              <a:cs typeface="Meiryo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0" y="3000658"/>
            <a:ext cx="8604250" cy="299466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49580" indent="-436880">
              <a:lnSpc>
                <a:spcPct val="100000"/>
              </a:lnSpc>
              <a:spcBef>
                <a:spcPts val="555"/>
              </a:spcBef>
              <a:buChar char="●"/>
              <a:tabLst>
                <a:tab pos="449580" algn="l"/>
              </a:tabLst>
            </a:pPr>
            <a:r>
              <a:rPr sz="2400" dirty="0">
                <a:latin typeface="Meiryo UI"/>
                <a:cs typeface="Meiryo UI"/>
              </a:rPr>
              <a:t>Raids / </a:t>
            </a:r>
            <a:r>
              <a:rPr sz="2400" i="1" dirty="0">
                <a:latin typeface="Meiryo UI"/>
                <a:cs typeface="Meiryo UI"/>
              </a:rPr>
              <a:t>redadas</a:t>
            </a:r>
            <a:endParaRPr sz="2400">
              <a:latin typeface="Meiryo UI"/>
              <a:cs typeface="Meiryo UI"/>
            </a:endParaRPr>
          </a:p>
          <a:p>
            <a:pPr marL="449580" indent="-436880">
              <a:lnSpc>
                <a:spcPct val="100000"/>
              </a:lnSpc>
              <a:spcBef>
                <a:spcPts val="459"/>
              </a:spcBef>
              <a:buChar char="●"/>
              <a:tabLst>
                <a:tab pos="449580" algn="l"/>
              </a:tabLst>
            </a:pPr>
            <a:r>
              <a:rPr sz="2400" dirty="0">
                <a:latin typeface="Meiryo UI"/>
                <a:cs typeface="Meiryo UI"/>
              </a:rPr>
              <a:t>Targeted Enforcement / a</a:t>
            </a:r>
            <a:r>
              <a:rPr sz="2400" i="1" dirty="0">
                <a:latin typeface="Meiryo UI"/>
                <a:cs typeface="Meiryo UI"/>
              </a:rPr>
              <a:t>plicación selectiva</a:t>
            </a:r>
            <a:endParaRPr sz="2400">
              <a:latin typeface="Meiryo UI"/>
              <a:cs typeface="Meiryo UI"/>
            </a:endParaRPr>
          </a:p>
          <a:p>
            <a:pPr marL="449580" indent="-436880">
              <a:lnSpc>
                <a:spcPct val="100000"/>
              </a:lnSpc>
              <a:spcBef>
                <a:spcPts val="459"/>
              </a:spcBef>
              <a:buChar char="●"/>
              <a:tabLst>
                <a:tab pos="449580" algn="l"/>
              </a:tabLst>
            </a:pPr>
            <a:r>
              <a:rPr sz="2400" dirty="0">
                <a:latin typeface="Meiryo UI"/>
                <a:cs typeface="Meiryo UI"/>
              </a:rPr>
              <a:t>I-9 Audit / </a:t>
            </a:r>
            <a:r>
              <a:rPr sz="2400" i="1" dirty="0">
                <a:latin typeface="Meiryo UI"/>
                <a:cs typeface="Meiryo UI"/>
              </a:rPr>
              <a:t>auditoría I-9</a:t>
            </a:r>
            <a:endParaRPr sz="2400">
              <a:latin typeface="Meiryo UI"/>
              <a:cs typeface="Meiryo UI"/>
            </a:endParaRPr>
          </a:p>
          <a:p>
            <a:pPr marL="952500" marR="120650" lvl="1" indent="-437515">
              <a:lnSpc>
                <a:spcPts val="3340"/>
              </a:lnSpc>
              <a:spcBef>
                <a:spcPts val="185"/>
              </a:spcBef>
              <a:buChar char="○"/>
              <a:tabLst>
                <a:tab pos="952500" algn="l"/>
              </a:tabLst>
            </a:pPr>
            <a:r>
              <a:rPr sz="2400" dirty="0">
                <a:latin typeface="Meiryo UI"/>
                <a:cs typeface="Meiryo UI"/>
              </a:rPr>
              <a:t>Requires a written notice / </a:t>
            </a:r>
            <a:r>
              <a:rPr sz="2400" i="1" dirty="0">
                <a:latin typeface="Meiryo UI"/>
                <a:cs typeface="Meiryo UI"/>
              </a:rPr>
              <a:t>Requiere una notiﬁcación por escrito</a:t>
            </a:r>
            <a:endParaRPr sz="2400">
              <a:latin typeface="Meiryo UI"/>
              <a:cs typeface="Meiryo UI"/>
            </a:endParaRPr>
          </a:p>
          <a:p>
            <a:pPr marL="952500" marR="5080" lvl="1" indent="-437515">
              <a:lnSpc>
                <a:spcPts val="3340"/>
              </a:lnSpc>
              <a:buChar char="○"/>
              <a:tabLst>
                <a:tab pos="952500" algn="l"/>
              </a:tabLst>
            </a:pPr>
            <a:r>
              <a:rPr sz="2400" dirty="0">
                <a:latin typeface="Meiryo UI"/>
                <a:cs typeface="Meiryo UI"/>
              </a:rPr>
              <a:t>Requires 3 business days to respond / </a:t>
            </a:r>
            <a:r>
              <a:rPr sz="2400" i="1" dirty="0">
                <a:latin typeface="Meiryo UI"/>
                <a:cs typeface="Meiryo UI"/>
              </a:rPr>
              <a:t>Requiere un plazo de respuesta de al menos 3 días laborables</a:t>
            </a:r>
            <a:endParaRPr sz="240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25CDC9C-B3B9-BFBC-561D-7EE46CA41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3A53B6B-7F94-5061-F79E-D4F73F53CE3D}"/>
              </a:ext>
            </a:extLst>
          </p:cNvPr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>
              <a:alpha val="83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85C204C-5FBD-3EBC-014C-9212DEF7C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65007"/>
              </p:ext>
            </p:extLst>
          </p:nvPr>
        </p:nvGraphicFramePr>
        <p:xfrm>
          <a:off x="831898" y="1378741"/>
          <a:ext cx="3875283" cy="501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325" imgH="6034938" progId="AcroExch.Document.DC">
                  <p:embed/>
                </p:oleObj>
              </mc:Choice>
              <mc:Fallback>
                <p:oleObj name="Acrobat Document" r:id="rId2" imgW="4663325" imgH="60349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898" y="1378741"/>
                        <a:ext cx="3875283" cy="501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CE7517E-2D49-6CFF-50E7-41A6C1059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08036"/>
              </p:ext>
            </p:extLst>
          </p:nvPr>
        </p:nvGraphicFramePr>
        <p:xfrm>
          <a:off x="5589392" y="1378740"/>
          <a:ext cx="3875283" cy="501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325" imgH="6034938" progId="AcroExch.Document.DC">
                  <p:embed/>
                </p:oleObj>
              </mc:Choice>
              <mc:Fallback>
                <p:oleObj name="Acrobat Document" r:id="rId4" imgW="4663325" imgH="60349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9392" y="1378740"/>
                        <a:ext cx="3875283" cy="501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6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219" y="1737459"/>
            <a:ext cx="7713980" cy="4339650"/>
          </a:xfrm>
          <a:prstGeom prst="rect">
            <a:avLst/>
          </a:prstGeom>
          <a:ln w="31432">
            <a:solidFill>
              <a:srgbClr val="F8A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8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45720" algn="ctr">
              <a:lnSpc>
                <a:spcPct val="100000"/>
              </a:lnSpc>
            </a:pPr>
            <a:r>
              <a:rPr sz="3700" b="1" dirty="0">
                <a:solidFill>
                  <a:srgbClr val="FBAB18"/>
                </a:solidFill>
                <a:latin typeface="Meiryo UI"/>
                <a:cs typeface="Meiryo UI"/>
              </a:rPr>
              <a:t>IMMIGRANT RIGHTS</a:t>
            </a:r>
            <a:endParaRPr sz="3700" dirty="0">
              <a:latin typeface="Meiryo UI"/>
              <a:cs typeface="Meiryo UI"/>
            </a:endParaRPr>
          </a:p>
          <a:p>
            <a:pPr marR="92075" algn="ctr">
              <a:lnSpc>
                <a:spcPct val="100000"/>
              </a:lnSpc>
              <a:spcBef>
                <a:spcPts val="1695"/>
              </a:spcBef>
            </a:pPr>
            <a:r>
              <a:rPr sz="3700" b="1" i="1" dirty="0">
                <a:latin typeface="Meiryo UI"/>
                <a:cs typeface="Meiryo UI"/>
              </a:rPr>
              <a:t>DERECHOS DE INMIGRANTES</a:t>
            </a:r>
            <a:endParaRPr lang="en-US" sz="3700" b="1" i="1" dirty="0">
              <a:latin typeface="Meiryo UI"/>
              <a:cs typeface="Meiryo UI"/>
            </a:endParaRPr>
          </a:p>
          <a:p>
            <a:pPr marR="92075" algn="ctr">
              <a:lnSpc>
                <a:spcPct val="100000"/>
              </a:lnSpc>
              <a:spcBef>
                <a:spcPts val="1695"/>
              </a:spcBef>
            </a:pPr>
            <a:endParaRPr lang="en-US" sz="3700" b="1" i="1" dirty="0">
              <a:latin typeface="Meiryo UI"/>
              <a:cs typeface="Meiryo UI"/>
            </a:endParaRPr>
          </a:p>
          <a:p>
            <a:pPr marR="92075" algn="ctr">
              <a:lnSpc>
                <a:spcPct val="100000"/>
              </a:lnSpc>
              <a:spcBef>
                <a:spcPts val="1695"/>
              </a:spcBef>
            </a:pPr>
            <a:endParaRPr sz="370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38002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/>
              <a:t>ADVISING IMMIGRANTS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dirty="0">
                <a:latin typeface="Meiryo UI"/>
                <a:cs typeface="Meiryo UI"/>
              </a:rPr>
              <a:t>ACONSEJANDO A INMIGRANTES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067" y="2758479"/>
            <a:ext cx="4349115" cy="3683637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596900" marR="823594" indent="-412115">
              <a:lnSpc>
                <a:spcPct val="117200"/>
              </a:lnSpc>
              <a:spcBef>
                <a:spcPts val="275"/>
              </a:spcBef>
              <a:buChar char="●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Each immigrant’s case is different</a:t>
            </a:r>
          </a:p>
          <a:p>
            <a:pPr marL="596900" indent="-411480">
              <a:lnSpc>
                <a:spcPct val="100000"/>
              </a:lnSpc>
              <a:spcBef>
                <a:spcPts val="425"/>
              </a:spcBef>
              <a:buChar char="●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Individual advice needed</a:t>
            </a:r>
          </a:p>
          <a:p>
            <a:pPr marL="596900" marR="40132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General advice can be given: Maximize chances of not being detained after an encounter</a:t>
            </a:r>
            <a:endParaRPr lang="en-US" sz="2050" dirty="0">
              <a:latin typeface="Meiryo UI"/>
              <a:cs typeface="Meiryo UI"/>
            </a:endParaRPr>
          </a:p>
          <a:p>
            <a:pPr marL="596900" marR="40132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endParaRPr lang="en-US" sz="2050" dirty="0">
              <a:latin typeface="Meiryo UI"/>
              <a:cs typeface="Meiryo UI"/>
            </a:endParaRPr>
          </a:p>
          <a:p>
            <a:pPr marL="596900" marR="40132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endParaRPr lang="en-US" sz="2050" dirty="0">
              <a:latin typeface="Meiryo UI"/>
              <a:cs typeface="Meiryo UI"/>
            </a:endParaRPr>
          </a:p>
          <a:p>
            <a:pPr marL="184785" marR="401320">
              <a:lnSpc>
                <a:spcPct val="117200"/>
              </a:lnSpc>
              <a:tabLst>
                <a:tab pos="596900" algn="l"/>
              </a:tabLst>
            </a:pPr>
            <a:endParaRPr sz="205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199" y="2758479"/>
            <a:ext cx="4630420" cy="3685945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596900" marR="605790" indent="-412115">
              <a:lnSpc>
                <a:spcPct val="117200"/>
              </a:lnSpc>
              <a:spcBef>
                <a:spcPts val="275"/>
              </a:spcBef>
              <a:buChar char="●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El caso de cada inmigrante es diferente</a:t>
            </a:r>
            <a:endParaRPr sz="2050" dirty="0">
              <a:latin typeface="Meiryo UI"/>
              <a:cs typeface="Meiryo UI"/>
            </a:endParaRPr>
          </a:p>
          <a:p>
            <a:pPr marL="596900" marR="93091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Se necesita asesoramiento individual</a:t>
            </a:r>
            <a:endParaRPr sz="2050" dirty="0">
              <a:latin typeface="Meiryo UI"/>
              <a:cs typeface="Meiryo UI"/>
            </a:endParaRPr>
          </a:p>
          <a:p>
            <a:pPr marL="596900" marR="32258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Se puede brindar asesoramiento general:</a:t>
            </a:r>
            <a:endParaRPr sz="2050" dirty="0">
              <a:latin typeface="Meiryo UI"/>
              <a:cs typeface="Meiryo UI"/>
            </a:endParaRPr>
          </a:p>
          <a:p>
            <a:pPr marL="596900" marR="145415">
              <a:lnSpc>
                <a:spcPct val="117200"/>
              </a:lnSpc>
              <a:spcBef>
                <a:spcPts val="5"/>
              </a:spcBef>
            </a:pPr>
            <a:r>
              <a:rPr sz="2050" i="1" dirty="0">
                <a:latin typeface="Meiryo UI"/>
                <a:cs typeface="Meiryo UI"/>
              </a:rPr>
              <a:t>Maximizar las posibilidades de no ser detenido después de un encuentro.</a:t>
            </a:r>
            <a:endParaRPr sz="205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193807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/>
              <a:t>RIGHT TO REMAIN SILENT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dirty="0">
                <a:latin typeface="Meiryo UI"/>
                <a:cs typeface="Meiryo UI"/>
              </a:rPr>
              <a:t>DERECHO A PERMANECER SILENCIO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239" y="2639487"/>
            <a:ext cx="4680585" cy="3992440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Char char="●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Miranda Rights</a:t>
            </a:r>
          </a:p>
          <a:p>
            <a:pPr marL="1099820" marR="115570" lvl="1" indent="-412115">
              <a:lnSpc>
                <a:spcPct val="117200"/>
              </a:lnSpc>
              <a:spcBef>
                <a:spcPts val="5"/>
              </a:spcBef>
              <a:buChar char="○"/>
              <a:tabLst>
                <a:tab pos="1099820" algn="l"/>
              </a:tabLst>
            </a:pPr>
            <a:r>
              <a:rPr sz="2050" dirty="0">
                <a:latin typeface="Meiryo UI"/>
                <a:cs typeface="Meiryo UI"/>
              </a:rPr>
              <a:t>Anything you say can and will be used against you</a:t>
            </a:r>
          </a:p>
          <a:p>
            <a:pPr marL="596900" indent="-411480">
              <a:lnSpc>
                <a:spcPct val="100000"/>
              </a:lnSpc>
              <a:spcBef>
                <a:spcPts val="425"/>
              </a:spcBef>
              <a:buChar char="●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Don’t speak</a:t>
            </a:r>
          </a:p>
          <a:p>
            <a:pPr marL="411480" marR="1409065" lvl="1" indent="-411480" algn="r">
              <a:lnSpc>
                <a:spcPct val="100000"/>
              </a:lnSpc>
              <a:spcBef>
                <a:spcPts val="420"/>
              </a:spcBef>
              <a:buChar char="○"/>
              <a:tabLst>
                <a:tab pos="411480" algn="l"/>
              </a:tabLst>
            </a:pPr>
            <a:r>
              <a:rPr sz="2050" dirty="0">
                <a:latin typeface="Meiryo UI"/>
                <a:cs typeface="Meiryo UI"/>
              </a:rPr>
              <a:t>“Silence is golden”</a:t>
            </a:r>
          </a:p>
          <a:p>
            <a:pPr marL="411480" marR="1387475" indent="-411480" algn="r">
              <a:lnSpc>
                <a:spcPct val="100000"/>
              </a:lnSpc>
              <a:spcBef>
                <a:spcPts val="425"/>
              </a:spcBef>
              <a:buChar char="●"/>
              <a:tabLst>
                <a:tab pos="411480" algn="l"/>
              </a:tabLst>
            </a:pPr>
            <a:r>
              <a:rPr sz="2050" dirty="0">
                <a:latin typeface="Meiryo UI"/>
                <a:cs typeface="Meiryo UI"/>
              </a:rPr>
              <a:t>“Am I Being Detained?”</a:t>
            </a:r>
          </a:p>
          <a:p>
            <a:pPr marL="1602740" indent="-411480">
              <a:lnSpc>
                <a:spcPct val="100000"/>
              </a:lnSpc>
              <a:spcBef>
                <a:spcPts val="425"/>
              </a:spcBef>
              <a:buChar char="■"/>
              <a:tabLst>
                <a:tab pos="1602740" algn="l"/>
              </a:tabLst>
            </a:pPr>
            <a:r>
              <a:rPr sz="2050" dirty="0">
                <a:latin typeface="Meiryo UI"/>
                <a:cs typeface="Meiryo UI"/>
              </a:rPr>
              <a:t>No - Walk Away</a:t>
            </a:r>
          </a:p>
          <a:p>
            <a:pPr marL="1602740" marR="253365" indent="-412115">
              <a:lnSpc>
                <a:spcPct val="117200"/>
              </a:lnSpc>
              <a:buChar char="■"/>
              <a:tabLst>
                <a:tab pos="1602740" algn="l"/>
              </a:tabLst>
            </a:pPr>
            <a:r>
              <a:rPr sz="2050" dirty="0">
                <a:latin typeface="Meiryo UI"/>
                <a:cs typeface="Meiryo UI"/>
              </a:rPr>
              <a:t>Yes - “I want to speak to an attorney”</a:t>
            </a:r>
            <a:endParaRPr lang="en-US" sz="2050" dirty="0">
              <a:latin typeface="Meiryo UI"/>
              <a:cs typeface="Meiryo UI"/>
            </a:endParaRPr>
          </a:p>
          <a:p>
            <a:pPr marL="1190625" marR="253365">
              <a:lnSpc>
                <a:spcPct val="117200"/>
              </a:lnSpc>
              <a:tabLst>
                <a:tab pos="1602740" algn="l"/>
              </a:tabLst>
            </a:pPr>
            <a:endParaRPr sz="205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0814" y="2639487"/>
            <a:ext cx="4622800" cy="4046044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Char char="●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Derechos Miranda</a:t>
            </a:r>
            <a:endParaRPr sz="2050" dirty="0">
              <a:latin typeface="Meiryo UI"/>
              <a:cs typeface="Meiryo UI"/>
            </a:endParaRPr>
          </a:p>
          <a:p>
            <a:pPr marL="1099820" marR="526415" lvl="1" indent="-412115">
              <a:lnSpc>
                <a:spcPct val="117200"/>
              </a:lnSpc>
              <a:spcBef>
                <a:spcPts val="5"/>
              </a:spcBef>
              <a:buChar char="○"/>
              <a:tabLst>
                <a:tab pos="1099820" algn="l"/>
              </a:tabLst>
            </a:pPr>
            <a:r>
              <a:rPr sz="2050" i="1" dirty="0">
                <a:latin typeface="Meiryo UI"/>
                <a:cs typeface="Meiryo UI"/>
              </a:rPr>
              <a:t>Todo lo que digas puede y será usado en tu contra</a:t>
            </a:r>
            <a:endParaRPr sz="2050" dirty="0">
              <a:latin typeface="Meiryo UI"/>
              <a:cs typeface="Meiryo UI"/>
            </a:endParaRPr>
          </a:p>
          <a:p>
            <a:pPr marL="596900" indent="-411480">
              <a:lnSpc>
                <a:spcPct val="100000"/>
              </a:lnSpc>
              <a:spcBef>
                <a:spcPts val="425"/>
              </a:spcBef>
              <a:buChar char="●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No hables</a:t>
            </a:r>
            <a:endParaRPr sz="2050" dirty="0">
              <a:latin typeface="Meiryo UI"/>
              <a:cs typeface="Meiryo UI"/>
            </a:endParaRPr>
          </a:p>
          <a:p>
            <a:pPr marL="1099820" lvl="1" indent="-411480">
              <a:lnSpc>
                <a:spcPct val="100000"/>
              </a:lnSpc>
              <a:spcBef>
                <a:spcPts val="420"/>
              </a:spcBef>
              <a:buChar char="○"/>
              <a:tabLst>
                <a:tab pos="1099820" algn="l"/>
              </a:tabLst>
            </a:pPr>
            <a:r>
              <a:rPr sz="2050" i="1" dirty="0">
                <a:latin typeface="Meiryo UI"/>
                <a:cs typeface="Meiryo UI"/>
              </a:rPr>
              <a:t>"El silencio es oro"</a:t>
            </a:r>
            <a:endParaRPr sz="2050" dirty="0">
              <a:latin typeface="Meiryo UI"/>
              <a:cs typeface="Meiryo UI"/>
            </a:endParaRPr>
          </a:p>
          <a:p>
            <a:pPr marL="596900" indent="-411480">
              <a:lnSpc>
                <a:spcPct val="100000"/>
              </a:lnSpc>
              <a:spcBef>
                <a:spcPts val="425"/>
              </a:spcBef>
              <a:buChar char="●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“¿Estoy detenido?”</a:t>
            </a:r>
            <a:endParaRPr sz="2050" dirty="0">
              <a:latin typeface="Meiryo UI"/>
              <a:cs typeface="Meiryo UI"/>
            </a:endParaRPr>
          </a:p>
          <a:p>
            <a:pPr marL="1099820" lvl="1" indent="-411480">
              <a:lnSpc>
                <a:spcPct val="100000"/>
              </a:lnSpc>
              <a:spcBef>
                <a:spcPts val="425"/>
              </a:spcBef>
              <a:buChar char="○"/>
              <a:tabLst>
                <a:tab pos="1099820" algn="l"/>
              </a:tabLst>
            </a:pPr>
            <a:r>
              <a:rPr sz="2050" i="1" dirty="0">
                <a:latin typeface="Meiryo UI"/>
                <a:cs typeface="Meiryo UI"/>
              </a:rPr>
              <a:t>No - Aléjate</a:t>
            </a:r>
            <a:endParaRPr sz="2050" dirty="0">
              <a:latin typeface="Meiryo UI"/>
              <a:cs typeface="Meiryo UI"/>
            </a:endParaRPr>
          </a:p>
          <a:p>
            <a:pPr marL="1099820" marR="647065" lvl="1" indent="-412115">
              <a:lnSpc>
                <a:spcPct val="117200"/>
              </a:lnSpc>
              <a:buChar char="○"/>
              <a:tabLst>
                <a:tab pos="1099820" algn="l"/>
              </a:tabLst>
            </a:pPr>
            <a:r>
              <a:rPr sz="2050" i="1" dirty="0">
                <a:latin typeface="Meiryo UI"/>
                <a:cs typeface="Meiryo UI"/>
              </a:rPr>
              <a:t>Sí - "Quiero hablar con un abogado"</a:t>
            </a:r>
            <a:endParaRPr lang="en-US" sz="2050" i="1" dirty="0">
              <a:latin typeface="Meiryo UI"/>
              <a:cs typeface="Meiryo UI"/>
            </a:endParaRPr>
          </a:p>
          <a:p>
            <a:pPr marL="687705" marR="647065" lvl="1">
              <a:lnSpc>
                <a:spcPct val="117200"/>
              </a:lnSpc>
              <a:tabLst>
                <a:tab pos="1099820" algn="l"/>
              </a:tabLst>
            </a:pPr>
            <a:endParaRPr sz="205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17474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marL="3339465">
              <a:lnSpc>
                <a:spcPct val="100000"/>
              </a:lnSpc>
              <a:spcBef>
                <a:spcPts val="135"/>
              </a:spcBef>
            </a:pPr>
            <a:r>
              <a:rPr dirty="0"/>
              <a:t>NO CONSENT</a:t>
            </a:r>
          </a:p>
          <a:p>
            <a:pPr marL="3208655">
              <a:lnSpc>
                <a:spcPct val="100000"/>
              </a:lnSpc>
              <a:spcBef>
                <a:spcPts val="45"/>
              </a:spcBef>
            </a:pPr>
            <a:r>
              <a:rPr i="1" dirty="0">
                <a:latin typeface="Meiryo UI"/>
                <a:cs typeface="Meiryo UI"/>
              </a:rPr>
              <a:t>NO CONSIENTA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654" y="2569114"/>
            <a:ext cx="4407535" cy="4392356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Font typeface="Arial"/>
              <a:buChar char="●"/>
              <a:tabLst>
                <a:tab pos="596900" algn="l"/>
              </a:tabLst>
            </a:pPr>
            <a:r>
              <a:rPr sz="2050" b="1" dirty="0">
                <a:latin typeface="Meiryo UI"/>
                <a:cs typeface="Meiryo UI"/>
              </a:rPr>
              <a:t>Don’t Consent</a:t>
            </a:r>
            <a:endParaRPr sz="2050" dirty="0">
              <a:latin typeface="Meiryo UI"/>
              <a:cs typeface="Meiryo UI"/>
            </a:endParaRPr>
          </a:p>
          <a:p>
            <a:pPr marL="1099820" lvl="1" indent="-411480">
              <a:lnSpc>
                <a:spcPct val="100000"/>
              </a:lnSpc>
              <a:spcBef>
                <a:spcPts val="425"/>
              </a:spcBef>
              <a:buChar char="○"/>
              <a:tabLst>
                <a:tab pos="1099820" algn="l"/>
              </a:tabLst>
            </a:pPr>
            <a:r>
              <a:rPr sz="2050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“Just Say No”</a:t>
            </a:r>
            <a:endParaRPr sz="2050" dirty="0">
              <a:latin typeface="Meiryo UI"/>
              <a:cs typeface="Meiryo UI"/>
            </a:endParaRPr>
          </a:p>
          <a:p>
            <a:pPr marL="596900" indent="-411480">
              <a:lnSpc>
                <a:spcPct val="100000"/>
              </a:lnSpc>
              <a:spcBef>
                <a:spcPts val="425"/>
              </a:spcBef>
              <a:buChar char="●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Let ICE ﬁgure out the warrant</a:t>
            </a:r>
          </a:p>
          <a:p>
            <a:pPr marL="1099820" lvl="1" indent="-411480">
              <a:lnSpc>
                <a:spcPct val="100000"/>
              </a:lnSpc>
              <a:spcBef>
                <a:spcPts val="425"/>
              </a:spcBef>
              <a:buChar char="○"/>
              <a:tabLst>
                <a:tab pos="1099820" algn="l"/>
              </a:tabLst>
            </a:pPr>
            <a:r>
              <a:rPr sz="2050" dirty="0">
                <a:latin typeface="Meiryo UI"/>
                <a:cs typeface="Meiryo UI"/>
              </a:rPr>
              <a:t>Can we Come in?</a:t>
            </a:r>
          </a:p>
          <a:p>
            <a:pPr marL="1602740" lvl="2" indent="-411480">
              <a:lnSpc>
                <a:spcPct val="100000"/>
              </a:lnSpc>
              <a:spcBef>
                <a:spcPts val="425"/>
              </a:spcBef>
              <a:buChar char="■"/>
              <a:tabLst>
                <a:tab pos="1602740" algn="l"/>
              </a:tabLst>
            </a:pPr>
            <a:r>
              <a:rPr sz="2050" dirty="0">
                <a:latin typeface="Meiryo UI"/>
                <a:cs typeface="Meiryo UI"/>
              </a:rPr>
              <a:t>No</a:t>
            </a:r>
          </a:p>
          <a:p>
            <a:pPr marL="1099820" lvl="1" indent="-411480">
              <a:lnSpc>
                <a:spcPct val="100000"/>
              </a:lnSpc>
              <a:spcBef>
                <a:spcPts val="425"/>
              </a:spcBef>
              <a:buChar char="○"/>
              <a:tabLst>
                <a:tab pos="1099820" algn="l"/>
              </a:tabLst>
            </a:pPr>
            <a:r>
              <a:rPr sz="2050" dirty="0">
                <a:latin typeface="Meiryo UI"/>
                <a:cs typeface="Meiryo UI"/>
              </a:rPr>
              <a:t>Can we see your ID?</a:t>
            </a:r>
          </a:p>
          <a:p>
            <a:pPr marL="1602740" lvl="2" indent="-411480">
              <a:lnSpc>
                <a:spcPct val="100000"/>
              </a:lnSpc>
              <a:spcBef>
                <a:spcPts val="425"/>
              </a:spcBef>
              <a:buChar char="■"/>
              <a:tabLst>
                <a:tab pos="1602740" algn="l"/>
              </a:tabLst>
            </a:pPr>
            <a:r>
              <a:rPr sz="2050" dirty="0">
                <a:latin typeface="Meiryo UI"/>
                <a:cs typeface="Meiryo UI"/>
              </a:rPr>
              <a:t>No</a:t>
            </a:r>
          </a:p>
          <a:p>
            <a:pPr marL="1099820" marR="734060" lvl="1" indent="-412115">
              <a:lnSpc>
                <a:spcPct val="117200"/>
              </a:lnSpc>
              <a:buChar char="○"/>
              <a:tabLst>
                <a:tab pos="1099820" algn="l"/>
              </a:tabLst>
            </a:pPr>
            <a:r>
              <a:rPr sz="2050" dirty="0">
                <a:latin typeface="Meiryo UI"/>
                <a:cs typeface="Meiryo UI"/>
              </a:rPr>
              <a:t>Can we ask you some questions?</a:t>
            </a:r>
          </a:p>
          <a:p>
            <a:pPr marL="1602740" lvl="2" indent="-411480">
              <a:lnSpc>
                <a:spcPct val="100000"/>
              </a:lnSpc>
              <a:spcBef>
                <a:spcPts val="425"/>
              </a:spcBef>
              <a:buChar char="■"/>
              <a:tabLst>
                <a:tab pos="1602740" algn="l"/>
              </a:tabLst>
            </a:pPr>
            <a:r>
              <a:rPr sz="2050" dirty="0">
                <a:latin typeface="Meiryo UI"/>
                <a:cs typeface="Meiryo UI"/>
              </a:rPr>
              <a:t>No</a:t>
            </a:r>
            <a:endParaRPr lang="en-US" sz="2050" dirty="0">
              <a:latin typeface="Meiryo UI"/>
              <a:cs typeface="Meiryo UI"/>
            </a:endParaRPr>
          </a:p>
          <a:p>
            <a:pPr marL="1191260" lvl="2">
              <a:lnSpc>
                <a:spcPct val="100000"/>
              </a:lnSpc>
              <a:spcBef>
                <a:spcPts val="425"/>
              </a:spcBef>
              <a:tabLst>
                <a:tab pos="1602740" algn="l"/>
              </a:tabLst>
            </a:pPr>
            <a:endParaRPr sz="205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199" y="2569114"/>
            <a:ext cx="4787265" cy="4460324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596900" indent="-394970">
              <a:lnSpc>
                <a:spcPct val="100000"/>
              </a:lnSpc>
              <a:spcBef>
                <a:spcPts val="685"/>
              </a:spcBef>
              <a:buFont typeface="Arial"/>
              <a:buChar char="●"/>
              <a:tabLst>
                <a:tab pos="596900" algn="l"/>
              </a:tabLst>
            </a:pPr>
            <a:r>
              <a:rPr sz="2000" b="1" i="1" dirty="0">
                <a:latin typeface="Meiryo UI"/>
                <a:cs typeface="Meiryo UI"/>
              </a:rPr>
              <a:t>No consienta</a:t>
            </a:r>
            <a:endParaRPr sz="2000" dirty="0">
              <a:latin typeface="Meiryo UI"/>
              <a:cs typeface="Meiryo UI"/>
            </a:endParaRPr>
          </a:p>
          <a:p>
            <a:pPr marL="1099820" lvl="1" indent="-394970">
              <a:lnSpc>
                <a:spcPct val="100000"/>
              </a:lnSpc>
              <a:spcBef>
                <a:spcPts val="360"/>
              </a:spcBef>
              <a:buChar char="○"/>
              <a:tabLst>
                <a:tab pos="1099820" algn="l"/>
              </a:tabLst>
            </a:pPr>
            <a:r>
              <a:rPr sz="2000" i="1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"Di no"</a:t>
            </a:r>
            <a:endParaRPr sz="2000" dirty="0">
              <a:latin typeface="Meiryo UI"/>
              <a:cs typeface="Meiryo UI"/>
            </a:endParaRPr>
          </a:p>
          <a:p>
            <a:pPr marL="596900" marR="170180" indent="-394970">
              <a:lnSpc>
                <a:spcPct val="116199"/>
              </a:lnSpc>
              <a:spcBef>
                <a:spcPts val="5"/>
              </a:spcBef>
              <a:buChar char="●"/>
              <a:tabLst>
                <a:tab pos="596900" algn="l"/>
              </a:tabLst>
            </a:pPr>
            <a:r>
              <a:rPr sz="2000" i="1" dirty="0">
                <a:latin typeface="Meiryo UI"/>
                <a:cs typeface="Meiryo UI"/>
              </a:rPr>
              <a:t>Dejen que ICE se preocupe por la orden judicial</a:t>
            </a:r>
            <a:endParaRPr sz="2000" dirty="0">
              <a:latin typeface="Meiryo UI"/>
              <a:cs typeface="Meiryo UI"/>
            </a:endParaRPr>
          </a:p>
          <a:p>
            <a:pPr marL="1099820" lvl="1" indent="-394970">
              <a:lnSpc>
                <a:spcPct val="100000"/>
              </a:lnSpc>
              <a:spcBef>
                <a:spcPts val="359"/>
              </a:spcBef>
              <a:buChar char="○"/>
              <a:tabLst>
                <a:tab pos="1099820" algn="l"/>
              </a:tabLst>
            </a:pPr>
            <a:r>
              <a:rPr sz="2000" i="1" dirty="0">
                <a:latin typeface="Meiryo UI"/>
                <a:cs typeface="Meiryo UI"/>
              </a:rPr>
              <a:t>¿Podemos entrar?</a:t>
            </a:r>
            <a:endParaRPr sz="2000" dirty="0">
              <a:latin typeface="Meiryo UI"/>
              <a:cs typeface="Meiryo UI"/>
            </a:endParaRPr>
          </a:p>
          <a:p>
            <a:pPr marL="1602740" lvl="2" indent="-394970">
              <a:lnSpc>
                <a:spcPct val="100000"/>
              </a:lnSpc>
              <a:spcBef>
                <a:spcPts val="360"/>
              </a:spcBef>
              <a:buChar char="■"/>
              <a:tabLst>
                <a:tab pos="1602740" algn="l"/>
              </a:tabLst>
            </a:pPr>
            <a:r>
              <a:rPr sz="2000" i="1" dirty="0">
                <a:latin typeface="Meiryo UI"/>
                <a:cs typeface="Meiryo UI"/>
              </a:rPr>
              <a:t>No</a:t>
            </a:r>
            <a:endParaRPr sz="2000" dirty="0">
              <a:latin typeface="Meiryo UI"/>
              <a:cs typeface="Meiryo UI"/>
            </a:endParaRPr>
          </a:p>
          <a:p>
            <a:pPr marL="1099820" lvl="1" indent="-394970">
              <a:lnSpc>
                <a:spcPct val="100000"/>
              </a:lnSpc>
              <a:spcBef>
                <a:spcPts val="360"/>
              </a:spcBef>
              <a:buChar char="○"/>
              <a:tabLst>
                <a:tab pos="1099820" algn="l"/>
              </a:tabLst>
            </a:pPr>
            <a:r>
              <a:rPr sz="2000" i="1" dirty="0">
                <a:latin typeface="Meiryo UI"/>
                <a:cs typeface="Meiryo UI"/>
              </a:rPr>
              <a:t>¿Podemos ver su identiﬁcación?</a:t>
            </a:r>
            <a:endParaRPr sz="2000" dirty="0">
              <a:latin typeface="Meiryo UI"/>
              <a:cs typeface="Meiryo UI"/>
            </a:endParaRPr>
          </a:p>
          <a:p>
            <a:pPr marL="1602740" lvl="2" indent="-394970">
              <a:lnSpc>
                <a:spcPct val="100000"/>
              </a:lnSpc>
              <a:spcBef>
                <a:spcPts val="360"/>
              </a:spcBef>
              <a:buChar char="■"/>
              <a:tabLst>
                <a:tab pos="1602740" algn="l"/>
              </a:tabLst>
            </a:pPr>
            <a:r>
              <a:rPr sz="2000" i="1" dirty="0">
                <a:latin typeface="Meiryo UI"/>
                <a:cs typeface="Meiryo UI"/>
              </a:rPr>
              <a:t>No</a:t>
            </a:r>
            <a:endParaRPr sz="2000" dirty="0">
              <a:latin typeface="Meiryo UI"/>
              <a:cs typeface="Meiryo UI"/>
            </a:endParaRPr>
          </a:p>
          <a:p>
            <a:pPr marL="1099820" marR="916305" lvl="1" indent="-394970">
              <a:lnSpc>
                <a:spcPct val="116199"/>
              </a:lnSpc>
              <a:buChar char="○"/>
              <a:tabLst>
                <a:tab pos="1099820" algn="l"/>
              </a:tabLst>
            </a:pPr>
            <a:r>
              <a:rPr sz="2000" i="1" dirty="0">
                <a:latin typeface="Meiryo UI"/>
                <a:cs typeface="Meiryo UI"/>
              </a:rPr>
              <a:t>¿Podemos hacerle algunas preguntas?</a:t>
            </a:r>
            <a:endParaRPr sz="2000" dirty="0">
              <a:latin typeface="Meiryo UI"/>
              <a:cs typeface="Meiryo UI"/>
            </a:endParaRPr>
          </a:p>
          <a:p>
            <a:pPr marL="1602740" lvl="2" indent="-394970">
              <a:lnSpc>
                <a:spcPct val="100000"/>
              </a:lnSpc>
              <a:spcBef>
                <a:spcPts val="360"/>
              </a:spcBef>
              <a:buChar char="■"/>
              <a:tabLst>
                <a:tab pos="1602740" algn="l"/>
              </a:tabLst>
            </a:pPr>
            <a:r>
              <a:rPr sz="2000" i="1" dirty="0">
                <a:latin typeface="Meiryo UI"/>
                <a:cs typeface="Meiryo UI"/>
              </a:rPr>
              <a:t>No</a:t>
            </a:r>
            <a:endParaRPr lang="en-US" sz="2000" i="1" dirty="0">
              <a:latin typeface="Meiryo UI"/>
              <a:cs typeface="Meiryo UI"/>
            </a:endParaRPr>
          </a:p>
          <a:p>
            <a:pPr marL="1207770" lvl="2">
              <a:lnSpc>
                <a:spcPct val="100000"/>
              </a:lnSpc>
              <a:spcBef>
                <a:spcPts val="360"/>
              </a:spcBef>
              <a:tabLst>
                <a:tab pos="1602740" algn="l"/>
              </a:tabLst>
            </a:pPr>
            <a:endParaRPr sz="80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50791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54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209" y="1207334"/>
            <a:ext cx="9207982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KNOW YOUR RIGHTS - Resources to Share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CONOCE TUS DERECHOS - Recursos para compartir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8581" y="3085564"/>
            <a:ext cx="9665970" cy="3590290"/>
            <a:chOff x="78581" y="3085564"/>
            <a:chExt cx="9665970" cy="35902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81" y="3375432"/>
              <a:ext cx="9665493" cy="33004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624" y="3085564"/>
              <a:ext cx="818207" cy="82533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0" y="2484029"/>
            <a:ext cx="10058400" cy="404598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Font typeface="Arial"/>
              <a:buChar char="●"/>
              <a:tabLst>
                <a:tab pos="596900" algn="l"/>
                <a:tab pos="2757805" algn="l"/>
              </a:tabLst>
            </a:pPr>
            <a:r>
              <a:rPr sz="2050" b="1" u="heavy" spc="-15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  <a:hlinkClick r:id="rId4"/>
              </a:rPr>
              <a:t>www.IRCSGV.org</a:t>
            </a:r>
            <a:r>
              <a:rPr sz="2050" b="1" u="none" spc="-150" dirty="0">
                <a:solidFill>
                  <a:srgbClr val="4D923D"/>
                </a:solidFill>
                <a:latin typeface="Meiryo UI"/>
                <a:cs typeface="Meiryo UI"/>
              </a:rPr>
              <a:t>	</a:t>
            </a:r>
            <a:r>
              <a:rPr sz="2050" b="1" u="none" spc="-150" dirty="0">
                <a:latin typeface="Meiryo UI"/>
                <a:cs typeface="Meiryo UI"/>
              </a:rPr>
              <a:t>“You Have Rights - What To Do If You Encounter ICE”</a:t>
            </a:r>
            <a:endParaRPr sz="2050" spc="-15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64817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54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2484029"/>
            <a:ext cx="10058400" cy="404598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Font typeface="Arial"/>
              <a:buChar char="●"/>
              <a:tabLst>
                <a:tab pos="596900" algn="l"/>
              </a:tabLst>
            </a:pPr>
            <a:r>
              <a:rPr sz="2050" b="1" u="heavy" spc="-15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  <a:hlinkClick r:id="rId2"/>
              </a:rPr>
              <a:t>www.ilrc.org/red-cards-tarjetas-rojas</a:t>
            </a:r>
            <a:endParaRPr sz="2050" spc="-150" dirty="0">
              <a:latin typeface="Meiryo UI"/>
              <a:cs typeface="Meiryo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5826" y="2990250"/>
            <a:ext cx="6726751" cy="37248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0446" y="1237322"/>
            <a:ext cx="9217508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KNOW YOUR RIGHTS - Resources to Share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CONOCE TUS DERECHOS - Recursos para compartir</a:t>
            </a:r>
          </a:p>
        </p:txBody>
      </p:sp>
    </p:spTree>
    <p:extLst>
      <p:ext uri="{BB962C8B-B14F-4D97-AF65-F5344CB8AC3E}">
        <p14:creationId xmlns:p14="http://schemas.microsoft.com/office/powerpoint/2010/main" val="338580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54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2484029"/>
            <a:ext cx="10058400" cy="404598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Font typeface="Arial"/>
              <a:buChar char="●"/>
              <a:tabLst>
                <a:tab pos="596900" algn="l"/>
              </a:tabLst>
            </a:pPr>
            <a:r>
              <a:rPr sz="2050" b="1" u="heavy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  <a:hlinkClick r:id="rId2"/>
              </a:rPr>
              <a:t>www.wehaverights.us</a:t>
            </a:r>
            <a:endParaRPr sz="2050" dirty="0">
              <a:latin typeface="Meiryo UI"/>
              <a:cs typeface="Meiryo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130" y="2990250"/>
            <a:ext cx="6823377" cy="37248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7064" y="1228550"/>
            <a:ext cx="9217508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KNOW YOUR RIGHTS - Resources to Share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CONOCE TUS DERECHOS - Recursos para compartir</a:t>
            </a:r>
          </a:p>
        </p:txBody>
      </p:sp>
    </p:spTree>
    <p:extLst>
      <p:ext uri="{BB962C8B-B14F-4D97-AF65-F5344CB8AC3E}">
        <p14:creationId xmlns:p14="http://schemas.microsoft.com/office/powerpoint/2010/main" val="298018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219" y="1737459"/>
            <a:ext cx="7713980" cy="4909036"/>
          </a:xfrm>
          <a:prstGeom prst="rect">
            <a:avLst/>
          </a:prstGeom>
          <a:ln w="31432">
            <a:solidFill>
              <a:srgbClr val="F8A72C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endParaRPr sz="3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8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R="1604645" algn="r">
              <a:lnSpc>
                <a:spcPct val="100000"/>
              </a:lnSpc>
            </a:pPr>
            <a:r>
              <a:rPr sz="3700" b="1" spc="-150" dirty="0">
                <a:solidFill>
                  <a:srgbClr val="FBAB18"/>
                </a:solidFill>
                <a:latin typeface="Meiryo UI"/>
                <a:cs typeface="Meiryo UI"/>
              </a:rPr>
              <a:t>WHAT CAN YOU DO?</a:t>
            </a:r>
            <a:endParaRPr lang="en-US" sz="3700" b="1" spc="-150" dirty="0">
              <a:solidFill>
                <a:srgbClr val="FBAB18"/>
              </a:solidFill>
              <a:latin typeface="Meiryo UI"/>
              <a:cs typeface="Meiryo UI"/>
            </a:endParaRPr>
          </a:p>
          <a:p>
            <a:pPr marR="1604645" algn="r">
              <a:lnSpc>
                <a:spcPct val="100000"/>
              </a:lnSpc>
            </a:pPr>
            <a:r>
              <a:rPr lang="en-US" sz="3700" b="1" spc="-150" dirty="0">
                <a:solidFill>
                  <a:srgbClr val="FBAB18"/>
                </a:solidFill>
                <a:latin typeface="Meiryo UI"/>
                <a:cs typeface="Meiryo UI"/>
              </a:rPr>
              <a:t>CHURCHES</a:t>
            </a:r>
            <a:endParaRPr sz="3700" spc="-150" dirty="0">
              <a:latin typeface="Meiryo UI"/>
              <a:cs typeface="Meiryo UI"/>
            </a:endParaRPr>
          </a:p>
          <a:p>
            <a:pPr marR="1517015" algn="r">
              <a:lnSpc>
                <a:spcPct val="100000"/>
              </a:lnSpc>
              <a:spcBef>
                <a:spcPts val="1695"/>
              </a:spcBef>
            </a:pPr>
            <a:r>
              <a:rPr sz="3700" b="1" i="1" spc="-150" dirty="0">
                <a:latin typeface="Meiryo UI"/>
                <a:cs typeface="Meiryo UI"/>
              </a:rPr>
              <a:t>¿QUÉ PUEDES HACER?</a:t>
            </a:r>
            <a:endParaRPr lang="en-US" sz="3700" b="1" i="1" spc="-150" dirty="0">
              <a:latin typeface="Meiryo UI"/>
              <a:cs typeface="Meiryo UI"/>
            </a:endParaRPr>
          </a:p>
          <a:p>
            <a:pPr marR="1517015" algn="r">
              <a:lnSpc>
                <a:spcPct val="100000"/>
              </a:lnSpc>
              <a:spcBef>
                <a:spcPts val="1695"/>
              </a:spcBef>
            </a:pPr>
            <a:r>
              <a:rPr lang="en-US" sz="3700" b="1" i="1" spc="-150" dirty="0">
                <a:latin typeface="Meiryo UI"/>
                <a:cs typeface="Meiryo UI"/>
              </a:rPr>
              <a:t>IGLESIAS</a:t>
            </a:r>
          </a:p>
          <a:p>
            <a:pPr marR="1517015" algn="r">
              <a:lnSpc>
                <a:spcPct val="100000"/>
              </a:lnSpc>
              <a:spcBef>
                <a:spcPts val="1695"/>
              </a:spcBef>
            </a:pPr>
            <a:endParaRPr sz="3700" spc="-15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>
              <a:alpha val="83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9049" y="1287175"/>
            <a:ext cx="9540875" cy="2562860"/>
            <a:chOff x="259049" y="1287175"/>
            <a:chExt cx="9540875" cy="2562860"/>
          </a:xfrm>
        </p:grpSpPr>
        <p:sp>
          <p:nvSpPr>
            <p:cNvPr id="4" name="object 4"/>
            <p:cNvSpPr/>
            <p:nvPr/>
          </p:nvSpPr>
          <p:spPr>
            <a:xfrm>
              <a:off x="300960" y="1329085"/>
              <a:ext cx="9457055" cy="2479040"/>
            </a:xfrm>
            <a:custGeom>
              <a:avLst/>
              <a:gdLst/>
              <a:ahLst/>
              <a:cxnLst/>
              <a:rect l="l" t="t" r="r" b="b"/>
              <a:pathLst>
                <a:path w="9457055" h="2479040">
                  <a:moveTo>
                    <a:pt x="9456479" y="0"/>
                  </a:moveTo>
                  <a:lnTo>
                    <a:pt x="0" y="0"/>
                  </a:lnTo>
                  <a:lnTo>
                    <a:pt x="0" y="2478629"/>
                  </a:lnTo>
                  <a:lnTo>
                    <a:pt x="9456479" y="2478629"/>
                  </a:lnTo>
                  <a:lnTo>
                    <a:pt x="9456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959" y="1329085"/>
              <a:ext cx="9457055" cy="2479040"/>
            </a:xfrm>
            <a:custGeom>
              <a:avLst/>
              <a:gdLst/>
              <a:ahLst/>
              <a:cxnLst/>
              <a:rect l="l" t="t" r="r" b="b"/>
              <a:pathLst>
                <a:path w="9457055" h="2479040">
                  <a:moveTo>
                    <a:pt x="0" y="0"/>
                  </a:moveTo>
                  <a:lnTo>
                    <a:pt x="9456478" y="0"/>
                  </a:lnTo>
                  <a:lnTo>
                    <a:pt x="9456478" y="2478629"/>
                  </a:lnTo>
                  <a:lnTo>
                    <a:pt x="0" y="2478629"/>
                  </a:lnTo>
                  <a:lnTo>
                    <a:pt x="0" y="0"/>
                  </a:lnTo>
                  <a:close/>
                </a:path>
              </a:pathLst>
            </a:custGeom>
            <a:ln w="83819">
              <a:solidFill>
                <a:srgbClr val="F8A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2557" y="1336921"/>
            <a:ext cx="8656955" cy="23393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36270" algn="ctr">
              <a:lnSpc>
                <a:spcPct val="100000"/>
              </a:lnSpc>
              <a:spcBef>
                <a:spcPts val="565"/>
              </a:spcBef>
            </a:pPr>
            <a:r>
              <a:rPr sz="2650" spc="65" dirty="0">
                <a:solidFill>
                  <a:srgbClr val="000000"/>
                </a:solidFill>
              </a:rPr>
              <a:t>What</a:t>
            </a:r>
            <a:r>
              <a:rPr sz="2650" spc="-125" dirty="0">
                <a:solidFill>
                  <a:srgbClr val="000000"/>
                </a:solidFill>
              </a:rPr>
              <a:t> </a:t>
            </a:r>
            <a:r>
              <a:rPr sz="2650" dirty="0">
                <a:solidFill>
                  <a:srgbClr val="000000"/>
                </a:solidFill>
              </a:rPr>
              <a:t>does</a:t>
            </a:r>
            <a:r>
              <a:rPr sz="2650" spc="-120" dirty="0">
                <a:solidFill>
                  <a:srgbClr val="000000"/>
                </a:solidFill>
              </a:rPr>
              <a:t> </a:t>
            </a:r>
            <a:r>
              <a:rPr sz="2650" spc="-105" dirty="0">
                <a:solidFill>
                  <a:srgbClr val="000000"/>
                </a:solidFill>
              </a:rPr>
              <a:t>IRCSGV</a:t>
            </a:r>
            <a:r>
              <a:rPr sz="2650" spc="-125" dirty="0">
                <a:solidFill>
                  <a:srgbClr val="000000"/>
                </a:solidFill>
              </a:rPr>
              <a:t> </a:t>
            </a:r>
            <a:r>
              <a:rPr sz="2650" spc="-25" dirty="0">
                <a:solidFill>
                  <a:srgbClr val="000000"/>
                </a:solidFill>
              </a:rPr>
              <a:t>Do?</a:t>
            </a:r>
            <a:endParaRPr sz="2650" dirty="0"/>
          </a:p>
          <a:p>
            <a:pPr marL="12700" marR="5080">
              <a:lnSpc>
                <a:spcPts val="3640"/>
              </a:lnSpc>
              <a:spcBef>
                <a:spcPts val="110"/>
              </a:spcBef>
            </a:pPr>
            <a:r>
              <a:rPr sz="2650" b="0" i="1" spc="60" dirty="0">
                <a:solidFill>
                  <a:srgbClr val="000000"/>
                </a:solidFill>
                <a:latin typeface="Meiryo UI"/>
                <a:cs typeface="Meiryo UI"/>
              </a:rPr>
              <a:t>We</a:t>
            </a:r>
            <a:r>
              <a:rPr sz="2650" b="0" i="1" spc="-19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50" dirty="0">
                <a:solidFill>
                  <a:srgbClr val="000000"/>
                </a:solidFill>
                <a:latin typeface="Meiryo UI"/>
                <a:cs typeface="Meiryo UI"/>
              </a:rPr>
              <a:t>provide</a:t>
            </a:r>
            <a:r>
              <a:rPr sz="2650" b="0" i="1" spc="-19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dirty="0">
                <a:solidFill>
                  <a:srgbClr val="000000"/>
                </a:solidFill>
                <a:latin typeface="Meiryo UI"/>
                <a:cs typeface="Meiryo UI"/>
              </a:rPr>
              <a:t>low-</a:t>
            </a:r>
            <a:r>
              <a:rPr sz="2650" b="0" i="1" spc="55" dirty="0">
                <a:solidFill>
                  <a:srgbClr val="000000"/>
                </a:solidFill>
                <a:latin typeface="Meiryo UI"/>
                <a:cs typeface="Meiryo UI"/>
              </a:rPr>
              <a:t>cost</a:t>
            </a:r>
            <a:r>
              <a:rPr sz="2650" b="0" i="1" spc="-19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114" dirty="0">
                <a:solidFill>
                  <a:srgbClr val="000000"/>
                </a:solidFill>
                <a:latin typeface="Meiryo UI"/>
                <a:cs typeface="Meiryo UI"/>
              </a:rPr>
              <a:t>immigration</a:t>
            </a:r>
            <a:r>
              <a:rPr sz="2650" b="0" i="1" spc="-19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105" dirty="0">
                <a:solidFill>
                  <a:srgbClr val="000000"/>
                </a:solidFill>
                <a:latin typeface="Meiryo UI"/>
                <a:cs typeface="Meiryo UI"/>
              </a:rPr>
              <a:t>legal</a:t>
            </a:r>
            <a:r>
              <a:rPr sz="2650" b="0" i="1" spc="-19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-10" dirty="0">
                <a:solidFill>
                  <a:srgbClr val="000000"/>
                </a:solidFill>
                <a:latin typeface="Meiryo UI"/>
                <a:cs typeface="Meiryo UI"/>
              </a:rPr>
              <a:t>services, </a:t>
            </a:r>
            <a:r>
              <a:rPr sz="2650" b="0" i="1" spc="105" dirty="0">
                <a:solidFill>
                  <a:srgbClr val="000000"/>
                </a:solidFill>
                <a:latin typeface="Meiryo UI"/>
                <a:cs typeface="Meiryo UI"/>
              </a:rPr>
              <a:t>connect</a:t>
            </a:r>
            <a:r>
              <a:rPr sz="2650" b="0" i="1" spc="-17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55" dirty="0">
                <a:solidFill>
                  <a:srgbClr val="000000"/>
                </a:solidFill>
                <a:latin typeface="Meiryo UI"/>
                <a:cs typeface="Meiryo UI"/>
              </a:rPr>
              <a:t>clients</a:t>
            </a:r>
            <a:r>
              <a:rPr sz="2650" b="0" i="1" spc="-16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dirty="0">
                <a:solidFill>
                  <a:srgbClr val="000000"/>
                </a:solidFill>
                <a:latin typeface="Meiryo UI"/>
                <a:cs typeface="Meiryo UI"/>
              </a:rPr>
              <a:t>to</a:t>
            </a:r>
            <a:r>
              <a:rPr sz="2650" b="0" i="1" spc="-16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95" dirty="0">
                <a:solidFill>
                  <a:srgbClr val="000000"/>
                </a:solidFill>
                <a:latin typeface="Meiryo UI"/>
                <a:cs typeface="Meiryo UI"/>
              </a:rPr>
              <a:t>local</a:t>
            </a:r>
            <a:r>
              <a:rPr sz="2650" b="0" i="1" spc="-17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95" dirty="0">
                <a:solidFill>
                  <a:srgbClr val="000000"/>
                </a:solidFill>
                <a:latin typeface="Meiryo UI"/>
                <a:cs typeface="Meiryo UI"/>
              </a:rPr>
              <a:t>community</a:t>
            </a:r>
            <a:r>
              <a:rPr sz="2650" b="0" i="1" spc="-16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-20" dirty="0">
                <a:solidFill>
                  <a:srgbClr val="000000"/>
                </a:solidFill>
                <a:latin typeface="Meiryo UI"/>
                <a:cs typeface="Meiryo UI"/>
              </a:rPr>
              <a:t>resources,</a:t>
            </a:r>
            <a:r>
              <a:rPr sz="2650" b="0" i="1" spc="-16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165" dirty="0">
                <a:solidFill>
                  <a:srgbClr val="000000"/>
                </a:solidFill>
                <a:latin typeface="Meiryo UI"/>
                <a:cs typeface="Meiryo UI"/>
              </a:rPr>
              <a:t>and </a:t>
            </a:r>
            <a:r>
              <a:rPr sz="2650" b="0" i="1" spc="55" dirty="0">
                <a:solidFill>
                  <a:srgbClr val="000000"/>
                </a:solidFill>
                <a:latin typeface="Meiryo UI"/>
                <a:cs typeface="Meiryo UI"/>
              </a:rPr>
              <a:t>develop</a:t>
            </a:r>
            <a:r>
              <a:rPr sz="2650" b="0" i="1" spc="-19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120" dirty="0">
                <a:solidFill>
                  <a:srgbClr val="000000"/>
                </a:solidFill>
                <a:latin typeface="Meiryo UI"/>
                <a:cs typeface="Meiryo UI"/>
              </a:rPr>
              <a:t>ﬁnancial</a:t>
            </a:r>
            <a:r>
              <a:rPr sz="2650" b="0" i="1" spc="-19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75" dirty="0">
                <a:solidFill>
                  <a:srgbClr val="000000"/>
                </a:solidFill>
                <a:latin typeface="Meiryo UI"/>
                <a:cs typeface="Meiryo UI"/>
              </a:rPr>
              <a:t>support</a:t>
            </a:r>
            <a:r>
              <a:rPr sz="2650" b="0" i="1" spc="-18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125" dirty="0">
                <a:solidFill>
                  <a:srgbClr val="000000"/>
                </a:solidFill>
                <a:latin typeface="Meiryo UI"/>
                <a:cs typeface="Meiryo UI"/>
              </a:rPr>
              <a:t>that</a:t>
            </a:r>
            <a:r>
              <a:rPr sz="2650" b="0" i="1" spc="-19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dirty="0">
                <a:solidFill>
                  <a:srgbClr val="000000"/>
                </a:solidFill>
                <a:latin typeface="Meiryo UI"/>
                <a:cs typeface="Meiryo UI"/>
              </a:rPr>
              <a:t>is</a:t>
            </a:r>
            <a:r>
              <a:rPr sz="2650" b="0" i="1" spc="-19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65" dirty="0">
                <a:solidFill>
                  <a:srgbClr val="000000"/>
                </a:solidFill>
                <a:latin typeface="Meiryo UI"/>
                <a:cs typeface="Meiryo UI"/>
              </a:rPr>
              <a:t>transformative</a:t>
            </a:r>
            <a:r>
              <a:rPr sz="2650" b="0" i="1" spc="-18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-25" dirty="0">
                <a:solidFill>
                  <a:srgbClr val="000000"/>
                </a:solidFill>
                <a:latin typeface="Meiryo UI"/>
                <a:cs typeface="Meiryo UI"/>
              </a:rPr>
              <a:t>for </a:t>
            </a:r>
            <a:r>
              <a:rPr sz="2650" b="0" i="1" spc="80" dirty="0">
                <a:solidFill>
                  <a:srgbClr val="000000"/>
                </a:solidFill>
                <a:latin typeface="Meiryo UI"/>
                <a:cs typeface="Meiryo UI"/>
              </a:rPr>
              <a:t>the</a:t>
            </a:r>
            <a:r>
              <a:rPr sz="2650" b="0" i="1" spc="-19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-20" dirty="0">
                <a:solidFill>
                  <a:srgbClr val="000000"/>
                </a:solidFill>
                <a:latin typeface="Meiryo UI"/>
                <a:cs typeface="Meiryo UI"/>
              </a:rPr>
              <a:t>IRC</a:t>
            </a:r>
            <a:r>
              <a:rPr sz="2650" b="0" i="1" spc="-19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190" dirty="0">
                <a:solidFill>
                  <a:srgbClr val="000000"/>
                </a:solidFill>
                <a:latin typeface="Meiryo UI"/>
                <a:cs typeface="Meiryo UI"/>
              </a:rPr>
              <a:t>and</a:t>
            </a:r>
            <a:r>
              <a:rPr sz="2650" b="0" i="1" spc="-185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dirty="0">
                <a:solidFill>
                  <a:srgbClr val="000000"/>
                </a:solidFill>
                <a:latin typeface="Meiryo UI"/>
                <a:cs typeface="Meiryo UI"/>
              </a:rPr>
              <a:t>its</a:t>
            </a:r>
            <a:r>
              <a:rPr sz="2650" b="0" i="1" spc="-190" dirty="0">
                <a:solidFill>
                  <a:srgbClr val="000000"/>
                </a:solidFill>
                <a:latin typeface="Meiryo UI"/>
                <a:cs typeface="Meiryo UI"/>
              </a:rPr>
              <a:t> </a:t>
            </a:r>
            <a:r>
              <a:rPr sz="2650" b="0" i="1" spc="-10" dirty="0">
                <a:solidFill>
                  <a:srgbClr val="000000"/>
                </a:solidFill>
                <a:latin typeface="Meiryo UI"/>
                <a:cs typeface="Meiryo UI"/>
              </a:rPr>
              <a:t>donors.</a:t>
            </a:r>
            <a:endParaRPr sz="2650" dirty="0">
              <a:latin typeface="Meiryo UI"/>
              <a:cs typeface="Meiryo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9049" y="3990122"/>
            <a:ext cx="9540875" cy="2487295"/>
            <a:chOff x="259049" y="3990122"/>
            <a:chExt cx="9540875" cy="2487295"/>
          </a:xfrm>
        </p:grpSpPr>
        <p:sp>
          <p:nvSpPr>
            <p:cNvPr id="8" name="object 8"/>
            <p:cNvSpPr/>
            <p:nvPr/>
          </p:nvSpPr>
          <p:spPr>
            <a:xfrm>
              <a:off x="300960" y="4032032"/>
              <a:ext cx="9457055" cy="2403475"/>
            </a:xfrm>
            <a:custGeom>
              <a:avLst/>
              <a:gdLst/>
              <a:ahLst/>
              <a:cxnLst/>
              <a:rect l="l" t="t" r="r" b="b"/>
              <a:pathLst>
                <a:path w="9457055" h="2403475">
                  <a:moveTo>
                    <a:pt x="9456479" y="0"/>
                  </a:moveTo>
                  <a:lnTo>
                    <a:pt x="0" y="0"/>
                  </a:lnTo>
                  <a:lnTo>
                    <a:pt x="0" y="2403389"/>
                  </a:lnTo>
                  <a:lnTo>
                    <a:pt x="9456479" y="2403389"/>
                  </a:lnTo>
                  <a:lnTo>
                    <a:pt x="9456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0959" y="4032032"/>
              <a:ext cx="9457055" cy="2403475"/>
            </a:xfrm>
            <a:custGeom>
              <a:avLst/>
              <a:gdLst/>
              <a:ahLst/>
              <a:cxnLst/>
              <a:rect l="l" t="t" r="r" b="b"/>
              <a:pathLst>
                <a:path w="9457055" h="2403475">
                  <a:moveTo>
                    <a:pt x="0" y="0"/>
                  </a:moveTo>
                  <a:lnTo>
                    <a:pt x="9456478" y="0"/>
                  </a:lnTo>
                  <a:lnTo>
                    <a:pt x="9456478" y="2403389"/>
                  </a:lnTo>
                  <a:lnTo>
                    <a:pt x="0" y="2403389"/>
                  </a:lnTo>
                  <a:lnTo>
                    <a:pt x="0" y="0"/>
                  </a:lnTo>
                  <a:close/>
                </a:path>
              </a:pathLst>
            </a:custGeom>
            <a:ln w="83819">
              <a:solidFill>
                <a:srgbClr val="F8A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2557" y="4036661"/>
            <a:ext cx="9163050" cy="22682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30175" algn="ctr">
              <a:lnSpc>
                <a:spcPct val="100000"/>
              </a:lnSpc>
              <a:spcBef>
                <a:spcPts val="590"/>
              </a:spcBef>
            </a:pPr>
            <a:r>
              <a:rPr sz="2650" b="1" dirty="0">
                <a:latin typeface="Meiryo UI"/>
                <a:cs typeface="Meiryo UI"/>
              </a:rPr>
              <a:t>¿Qué</a:t>
            </a:r>
            <a:r>
              <a:rPr sz="2650" b="1" spc="-120" dirty="0">
                <a:latin typeface="Meiryo UI"/>
                <a:cs typeface="Meiryo UI"/>
              </a:rPr>
              <a:t> </a:t>
            </a:r>
            <a:r>
              <a:rPr sz="2650" b="1" dirty="0">
                <a:latin typeface="Meiryo UI"/>
                <a:cs typeface="Meiryo UI"/>
              </a:rPr>
              <a:t>hace</a:t>
            </a:r>
            <a:r>
              <a:rPr sz="2650" b="1" spc="-114" dirty="0">
                <a:latin typeface="Meiryo UI"/>
                <a:cs typeface="Meiryo UI"/>
              </a:rPr>
              <a:t> </a:t>
            </a:r>
            <a:r>
              <a:rPr sz="2650" b="1" dirty="0">
                <a:latin typeface="Meiryo UI"/>
                <a:cs typeface="Meiryo UI"/>
              </a:rPr>
              <a:t>el</a:t>
            </a:r>
            <a:r>
              <a:rPr sz="2650" b="1" spc="-114" dirty="0">
                <a:latin typeface="Meiryo UI"/>
                <a:cs typeface="Meiryo UI"/>
              </a:rPr>
              <a:t> </a:t>
            </a:r>
            <a:r>
              <a:rPr sz="2650" b="1" spc="-10" dirty="0">
                <a:latin typeface="Meiryo UI"/>
                <a:cs typeface="Meiryo UI"/>
              </a:rPr>
              <a:t>IRCSGV?</a:t>
            </a:r>
            <a:endParaRPr sz="2650">
              <a:latin typeface="Meiryo UI"/>
              <a:cs typeface="Meiryo UI"/>
            </a:endParaRPr>
          </a:p>
          <a:p>
            <a:pPr marL="12700" marR="5080">
              <a:lnSpc>
                <a:spcPct val="116399"/>
              </a:lnSpc>
              <a:spcBef>
                <a:spcPts val="15"/>
              </a:spcBef>
            </a:pPr>
            <a:r>
              <a:rPr sz="2500" i="1" spc="110" dirty="0">
                <a:latin typeface="Meiryo UI"/>
                <a:cs typeface="Meiryo UI"/>
              </a:rPr>
              <a:t>Proporcionamos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dirty="0">
                <a:latin typeface="Meiryo UI"/>
                <a:cs typeface="Meiryo UI"/>
              </a:rPr>
              <a:t>servicios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spc="50" dirty="0">
                <a:latin typeface="Meiryo UI"/>
                <a:cs typeface="Meiryo UI"/>
              </a:rPr>
              <a:t>jurídicos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spc="130" dirty="0">
                <a:latin typeface="Meiryo UI"/>
                <a:cs typeface="Meiryo UI"/>
              </a:rPr>
              <a:t>de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spc="120" dirty="0">
                <a:latin typeface="Meiryo UI"/>
                <a:cs typeface="Meiryo UI"/>
              </a:rPr>
              <a:t>inmigración</a:t>
            </a:r>
            <a:r>
              <a:rPr sz="2500" i="1" spc="-110" dirty="0">
                <a:latin typeface="Meiryo UI"/>
                <a:cs typeface="Meiryo UI"/>
              </a:rPr>
              <a:t> </a:t>
            </a:r>
            <a:r>
              <a:rPr sz="2500" i="1" spc="105" dirty="0">
                <a:latin typeface="Meiryo UI"/>
                <a:cs typeface="Meiryo UI"/>
              </a:rPr>
              <a:t>de bajo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dirty="0">
                <a:latin typeface="Meiryo UI"/>
                <a:cs typeface="Meiryo UI"/>
              </a:rPr>
              <a:t>costo,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spc="130" dirty="0">
                <a:latin typeface="Meiryo UI"/>
                <a:cs typeface="Meiryo UI"/>
              </a:rPr>
              <a:t>conectamos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spc="260" dirty="0">
                <a:latin typeface="Meiryo UI"/>
                <a:cs typeface="Meiryo UI"/>
              </a:rPr>
              <a:t>a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dirty="0">
                <a:latin typeface="Meiryo UI"/>
                <a:cs typeface="Meiryo UI"/>
              </a:rPr>
              <a:t>los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spc="65" dirty="0">
                <a:latin typeface="Meiryo UI"/>
                <a:cs typeface="Meiryo UI"/>
              </a:rPr>
              <a:t>clientes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spc="120" dirty="0">
                <a:latin typeface="Meiryo UI"/>
                <a:cs typeface="Meiryo UI"/>
              </a:rPr>
              <a:t>con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dirty="0">
                <a:latin typeface="Meiryo UI"/>
                <a:cs typeface="Meiryo UI"/>
              </a:rPr>
              <a:t>los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dirty="0">
                <a:latin typeface="Meiryo UI"/>
                <a:cs typeface="Meiryo UI"/>
              </a:rPr>
              <a:t>recursos</a:t>
            </a:r>
            <a:r>
              <a:rPr sz="2500" i="1" spc="-114" dirty="0">
                <a:latin typeface="Meiryo UI"/>
                <a:cs typeface="Meiryo UI"/>
              </a:rPr>
              <a:t> </a:t>
            </a:r>
            <a:r>
              <a:rPr sz="2500" i="1" spc="105" dirty="0">
                <a:latin typeface="Meiryo UI"/>
                <a:cs typeface="Meiryo UI"/>
              </a:rPr>
              <a:t>de </a:t>
            </a:r>
            <a:r>
              <a:rPr sz="2500" i="1" spc="145" dirty="0">
                <a:latin typeface="Meiryo UI"/>
                <a:cs typeface="Meiryo UI"/>
              </a:rPr>
              <a:t>la</a:t>
            </a:r>
            <a:r>
              <a:rPr sz="2500" i="1" spc="-180" dirty="0">
                <a:latin typeface="Meiryo UI"/>
                <a:cs typeface="Meiryo UI"/>
              </a:rPr>
              <a:t> </a:t>
            </a:r>
            <a:r>
              <a:rPr sz="2500" i="1" spc="160" dirty="0">
                <a:latin typeface="Meiryo UI"/>
                <a:cs typeface="Meiryo UI"/>
              </a:rPr>
              <a:t>comunidad</a:t>
            </a:r>
            <a:r>
              <a:rPr sz="2500" i="1" spc="-175" dirty="0">
                <a:latin typeface="Meiryo UI"/>
                <a:cs typeface="Meiryo UI"/>
              </a:rPr>
              <a:t> </a:t>
            </a:r>
            <a:r>
              <a:rPr sz="2500" i="1" spc="110" dirty="0">
                <a:latin typeface="Meiryo UI"/>
                <a:cs typeface="Meiryo UI"/>
              </a:rPr>
              <a:t>local</a:t>
            </a:r>
            <a:r>
              <a:rPr sz="2500" i="1" spc="-175" dirty="0">
                <a:latin typeface="Meiryo UI"/>
                <a:cs typeface="Meiryo UI"/>
              </a:rPr>
              <a:t> </a:t>
            </a:r>
            <a:r>
              <a:rPr sz="2500" i="1" spc="-50" dirty="0">
                <a:latin typeface="Meiryo UI"/>
                <a:cs typeface="Meiryo UI"/>
              </a:rPr>
              <a:t>y</a:t>
            </a:r>
            <a:r>
              <a:rPr sz="2500" i="1" spc="-175" dirty="0">
                <a:latin typeface="Meiryo UI"/>
                <a:cs typeface="Meiryo UI"/>
              </a:rPr>
              <a:t> </a:t>
            </a:r>
            <a:r>
              <a:rPr sz="2500" i="1" spc="90" dirty="0">
                <a:latin typeface="Meiryo UI"/>
                <a:cs typeface="Meiryo UI"/>
              </a:rPr>
              <a:t>desarrollamos</a:t>
            </a:r>
            <a:r>
              <a:rPr sz="2500" i="1" spc="-175" dirty="0">
                <a:latin typeface="Meiryo UI"/>
                <a:cs typeface="Meiryo UI"/>
              </a:rPr>
              <a:t> </a:t>
            </a:r>
            <a:r>
              <a:rPr sz="2500" i="1" spc="150" dirty="0">
                <a:latin typeface="Meiryo UI"/>
                <a:cs typeface="Meiryo UI"/>
              </a:rPr>
              <a:t>un</a:t>
            </a:r>
            <a:r>
              <a:rPr sz="2500" i="1" spc="-175" dirty="0">
                <a:latin typeface="Meiryo UI"/>
                <a:cs typeface="Meiryo UI"/>
              </a:rPr>
              <a:t> </a:t>
            </a:r>
            <a:r>
              <a:rPr sz="2500" i="1" spc="110" dirty="0">
                <a:latin typeface="Meiryo UI"/>
                <a:cs typeface="Meiryo UI"/>
              </a:rPr>
              <a:t>apoyo</a:t>
            </a:r>
            <a:r>
              <a:rPr sz="2500" i="1" spc="-175" dirty="0">
                <a:latin typeface="Meiryo UI"/>
                <a:cs typeface="Meiryo UI"/>
              </a:rPr>
              <a:t> </a:t>
            </a:r>
            <a:r>
              <a:rPr sz="2500" i="1" spc="90" dirty="0">
                <a:latin typeface="Meiryo UI"/>
                <a:cs typeface="Meiryo UI"/>
              </a:rPr>
              <a:t>ﬁnanciero </a:t>
            </a:r>
            <a:r>
              <a:rPr sz="2500" i="1" spc="145" dirty="0">
                <a:latin typeface="Meiryo UI"/>
                <a:cs typeface="Meiryo UI"/>
              </a:rPr>
              <a:t>que</a:t>
            </a:r>
            <a:r>
              <a:rPr sz="2500" i="1" spc="-155" dirty="0">
                <a:latin typeface="Meiryo UI"/>
                <a:cs typeface="Meiryo UI"/>
              </a:rPr>
              <a:t> </a:t>
            </a:r>
            <a:r>
              <a:rPr sz="2500" i="1" dirty="0">
                <a:latin typeface="Meiryo UI"/>
                <a:cs typeface="Meiryo UI"/>
              </a:rPr>
              <a:t>es</a:t>
            </a:r>
            <a:r>
              <a:rPr sz="2500" i="1" spc="-155" dirty="0">
                <a:latin typeface="Meiryo UI"/>
                <a:cs typeface="Meiryo UI"/>
              </a:rPr>
              <a:t> </a:t>
            </a:r>
            <a:r>
              <a:rPr sz="2500" i="1" spc="110" dirty="0">
                <a:latin typeface="Meiryo UI"/>
                <a:cs typeface="Meiryo UI"/>
              </a:rPr>
              <a:t>transformadoraa</a:t>
            </a:r>
            <a:r>
              <a:rPr sz="2500" i="1" spc="-150" dirty="0">
                <a:latin typeface="Meiryo UI"/>
                <a:cs typeface="Meiryo UI"/>
              </a:rPr>
              <a:t> </a:t>
            </a:r>
            <a:r>
              <a:rPr sz="2500" i="1" spc="165" dirty="0">
                <a:latin typeface="Meiryo UI"/>
                <a:cs typeface="Meiryo UI"/>
              </a:rPr>
              <a:t>para</a:t>
            </a:r>
            <a:r>
              <a:rPr sz="2500" i="1" spc="-155" dirty="0">
                <a:latin typeface="Meiryo UI"/>
                <a:cs typeface="Meiryo UI"/>
              </a:rPr>
              <a:t> </a:t>
            </a:r>
            <a:r>
              <a:rPr sz="2500" i="1" spc="60" dirty="0">
                <a:latin typeface="Meiryo UI"/>
                <a:cs typeface="Meiryo UI"/>
              </a:rPr>
              <a:t>el</a:t>
            </a:r>
            <a:r>
              <a:rPr sz="2500" i="1" spc="-150" dirty="0">
                <a:latin typeface="Meiryo UI"/>
                <a:cs typeface="Meiryo UI"/>
              </a:rPr>
              <a:t> </a:t>
            </a:r>
            <a:r>
              <a:rPr sz="2500" i="1" dirty="0">
                <a:latin typeface="Meiryo UI"/>
                <a:cs typeface="Meiryo UI"/>
              </a:rPr>
              <a:t>IRC</a:t>
            </a:r>
            <a:r>
              <a:rPr sz="2500" i="1" spc="-155" dirty="0">
                <a:latin typeface="Meiryo UI"/>
                <a:cs typeface="Meiryo UI"/>
              </a:rPr>
              <a:t> </a:t>
            </a:r>
            <a:r>
              <a:rPr sz="2500" i="1" spc="-50" dirty="0">
                <a:latin typeface="Meiryo UI"/>
                <a:cs typeface="Meiryo UI"/>
              </a:rPr>
              <a:t>y</a:t>
            </a:r>
            <a:r>
              <a:rPr sz="2500" i="1" spc="-155" dirty="0">
                <a:latin typeface="Meiryo UI"/>
                <a:cs typeface="Meiryo UI"/>
              </a:rPr>
              <a:t> </a:t>
            </a:r>
            <a:r>
              <a:rPr sz="2500" i="1" dirty="0">
                <a:latin typeface="Meiryo UI"/>
                <a:cs typeface="Meiryo UI"/>
              </a:rPr>
              <a:t>sus</a:t>
            </a:r>
            <a:r>
              <a:rPr sz="2500" i="1" spc="-150" dirty="0">
                <a:latin typeface="Meiryo UI"/>
                <a:cs typeface="Meiryo UI"/>
              </a:rPr>
              <a:t> </a:t>
            </a:r>
            <a:r>
              <a:rPr sz="2500" i="1" spc="55" dirty="0">
                <a:latin typeface="Meiryo UI"/>
                <a:cs typeface="Meiryo UI"/>
              </a:rPr>
              <a:t>donantes.</a:t>
            </a:r>
            <a:endParaRPr sz="250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F8A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132219"/>
            <a:ext cx="10058400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marL="125095" algn="ctr">
              <a:lnSpc>
                <a:spcPct val="100000"/>
              </a:lnSpc>
              <a:spcBef>
                <a:spcPts val="135"/>
              </a:spcBef>
            </a:pPr>
            <a:r>
              <a:rPr spc="-150" dirty="0">
                <a:solidFill>
                  <a:srgbClr val="000000"/>
                </a:solidFill>
              </a:rPr>
              <a:t>WHAT CAN CHURCHES/BUSINESSES DO?</a:t>
            </a:r>
          </a:p>
          <a:p>
            <a:pPr marL="122555"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solidFill>
                  <a:srgbClr val="000000"/>
                </a:solidFill>
                <a:latin typeface="Meiryo UI"/>
                <a:cs typeface="Meiryo UI"/>
              </a:rPr>
              <a:t>¿QUÉ PUEDE HACER LAS IGLESIOS/LOS NEGOCIOS?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079" y="2677602"/>
            <a:ext cx="4352290" cy="422552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655"/>
              </a:spcBef>
              <a:tabLst>
                <a:tab pos="596900" algn="l"/>
              </a:tabLst>
            </a:pPr>
            <a:r>
              <a:rPr sz="2200" b="1" spc="-25" dirty="0">
                <a:latin typeface="Meiryo UI"/>
                <a:cs typeface="Meiryo UI"/>
              </a:rPr>
              <a:t>1.</a:t>
            </a:r>
            <a:r>
              <a:rPr sz="2200" b="1" dirty="0">
                <a:latin typeface="Meiryo UI"/>
                <a:cs typeface="Meiryo UI"/>
              </a:rPr>
              <a:t>	Written Policy</a:t>
            </a:r>
            <a:endParaRPr sz="220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6831" y="2677602"/>
            <a:ext cx="4838700" cy="422552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55"/>
              </a:spcBef>
              <a:tabLst>
                <a:tab pos="596900" algn="l"/>
              </a:tabLst>
            </a:pPr>
            <a:r>
              <a:rPr sz="2200" b="1" i="1" spc="-25" dirty="0">
                <a:latin typeface="Meiryo UI"/>
                <a:cs typeface="Meiryo UI"/>
              </a:rPr>
              <a:t>1.</a:t>
            </a:r>
            <a:r>
              <a:rPr sz="2200" b="1" i="1" dirty="0">
                <a:latin typeface="Meiryo UI"/>
                <a:cs typeface="Meiryo UI"/>
              </a:rPr>
              <a:t>	Politica escrita</a:t>
            </a:r>
            <a:endParaRPr sz="22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872" y="1038208"/>
            <a:ext cx="4432300" cy="5695983"/>
          </a:xfrm>
          <a:prstGeom prst="rect">
            <a:avLst/>
          </a:prstGeom>
          <a:ln w="31432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95"/>
              </a:spcBef>
            </a:pPr>
            <a:r>
              <a:rPr sz="2050" b="1" dirty="0">
                <a:latin typeface="Meiryo UI"/>
                <a:cs typeface="Meiryo UI"/>
              </a:rPr>
              <a:t>Best Practice - Follow AB 450</a:t>
            </a:r>
            <a:endParaRPr sz="2050" dirty="0">
              <a:latin typeface="Meiryo UI"/>
              <a:cs typeface="Meiryo UI"/>
            </a:endParaRPr>
          </a:p>
          <a:p>
            <a:pPr marL="596900" marR="392430" indent="-412115">
              <a:lnSpc>
                <a:spcPct val="117200"/>
              </a:lnSpc>
              <a:spcBef>
                <a:spcPts val="1325"/>
              </a:spcBef>
              <a:buChar char="●"/>
              <a:tabLst>
                <a:tab pos="596900" algn="l"/>
              </a:tabLst>
            </a:pPr>
            <a:r>
              <a:rPr sz="2050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Without a warrant, employers</a:t>
            </a:r>
            <a:r>
              <a:rPr sz="2050" u="none" dirty="0">
                <a:latin typeface="Meiryo UI"/>
                <a:cs typeface="Meiryo UI"/>
              </a:rPr>
              <a:t> </a:t>
            </a:r>
            <a:r>
              <a:rPr sz="2050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MAY NOT</a:t>
            </a:r>
            <a:endParaRPr sz="2050" dirty="0">
              <a:latin typeface="Meiryo UI"/>
              <a:cs typeface="Meiryo UI"/>
            </a:endParaRPr>
          </a:p>
          <a:p>
            <a:pPr marL="1099820" marR="548640" lvl="1" indent="-412115">
              <a:lnSpc>
                <a:spcPct val="117200"/>
              </a:lnSpc>
              <a:buChar char="○"/>
              <a:tabLst>
                <a:tab pos="1099820" algn="l"/>
              </a:tabLst>
            </a:pPr>
            <a:r>
              <a:rPr sz="2050" dirty="0">
                <a:latin typeface="Meiryo UI"/>
                <a:cs typeface="Meiryo UI"/>
              </a:rPr>
              <a:t>Consent to ICE entering private spaces</a:t>
            </a:r>
          </a:p>
          <a:p>
            <a:pPr marL="1099820" marR="362585" lvl="1" indent="-412115">
              <a:lnSpc>
                <a:spcPct val="117200"/>
              </a:lnSpc>
              <a:buChar char="○"/>
              <a:tabLst>
                <a:tab pos="1099820" algn="l"/>
              </a:tabLst>
            </a:pPr>
            <a:r>
              <a:rPr sz="2050" dirty="0">
                <a:latin typeface="Meiryo UI"/>
                <a:cs typeface="Meiryo UI"/>
              </a:rPr>
              <a:t>Provide employee private information to ICE</a:t>
            </a:r>
          </a:p>
          <a:p>
            <a:pPr marL="596900" indent="-411480">
              <a:lnSpc>
                <a:spcPct val="100000"/>
              </a:lnSpc>
              <a:spcBef>
                <a:spcPts val="425"/>
              </a:spcBef>
              <a:buChar char="●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Subject to ﬁnes and penalties</a:t>
            </a:r>
          </a:p>
          <a:p>
            <a:pPr marL="596900" marR="51689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Ongoing litigation - currently halted by courts</a:t>
            </a:r>
            <a:endParaRPr lang="en-US" sz="2050" dirty="0">
              <a:latin typeface="Meiryo UI"/>
              <a:cs typeface="Meiryo UI"/>
            </a:endParaRPr>
          </a:p>
          <a:p>
            <a:pPr marL="596900" marR="51689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endParaRPr lang="en-US" sz="2050" dirty="0">
              <a:latin typeface="Meiryo UI"/>
              <a:cs typeface="Meiryo UI"/>
            </a:endParaRPr>
          </a:p>
          <a:p>
            <a:pPr marL="596900" marR="51689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endParaRPr lang="en-US" sz="2050" dirty="0">
              <a:latin typeface="Meiryo UI"/>
              <a:cs typeface="Meiryo UI"/>
            </a:endParaRPr>
          </a:p>
          <a:p>
            <a:pPr marL="184785" marR="516890">
              <a:lnSpc>
                <a:spcPct val="117200"/>
              </a:lnSpc>
              <a:tabLst>
                <a:tab pos="596900" algn="l"/>
              </a:tabLst>
            </a:pPr>
            <a:endParaRPr sz="2050" dirty="0">
              <a:latin typeface="Meiryo UI"/>
              <a:cs typeface="Meiryo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8196" y="1065010"/>
            <a:ext cx="4523105" cy="5642378"/>
          </a:xfrm>
          <a:prstGeom prst="rect">
            <a:avLst/>
          </a:prstGeom>
          <a:ln w="31432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95"/>
              </a:spcBef>
            </a:pPr>
            <a:r>
              <a:rPr sz="2050" b="1" i="1" dirty="0">
                <a:latin typeface="Meiryo UI"/>
                <a:cs typeface="Meiryo UI"/>
              </a:rPr>
              <a:t>Buenas prácticas - Seguir la AB 450</a:t>
            </a:r>
            <a:endParaRPr sz="2050" dirty="0">
              <a:latin typeface="Meiryo UI"/>
              <a:cs typeface="Meiryo UI"/>
            </a:endParaRPr>
          </a:p>
          <a:p>
            <a:pPr marL="596900" marR="962025" indent="-412115">
              <a:lnSpc>
                <a:spcPct val="117200"/>
              </a:lnSpc>
              <a:spcBef>
                <a:spcPts val="1325"/>
              </a:spcBef>
              <a:buChar char="●"/>
              <a:tabLst>
                <a:tab pos="596900" algn="l"/>
              </a:tabLst>
            </a:pPr>
            <a:r>
              <a:rPr sz="2050" i="1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Sin una orden judicial, los</a:t>
            </a:r>
            <a:r>
              <a:rPr sz="2050" i="1" u="none" dirty="0">
                <a:latin typeface="Meiryo UI"/>
                <a:cs typeface="Meiryo UI"/>
              </a:rPr>
              <a:t> </a:t>
            </a:r>
            <a:r>
              <a:rPr sz="2050" i="1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empleadores NO PUEDEN</a:t>
            </a:r>
            <a:endParaRPr sz="2050" dirty="0">
              <a:latin typeface="Meiryo UI"/>
              <a:cs typeface="Meiryo UI"/>
            </a:endParaRPr>
          </a:p>
          <a:p>
            <a:pPr marL="1099820" marR="346710" lvl="1" indent="-412115">
              <a:lnSpc>
                <a:spcPct val="117200"/>
              </a:lnSpc>
              <a:buChar char="○"/>
              <a:tabLst>
                <a:tab pos="1099820" algn="l"/>
              </a:tabLst>
            </a:pPr>
            <a:r>
              <a:rPr sz="2050" i="1" dirty="0">
                <a:latin typeface="Meiryo UI"/>
                <a:cs typeface="Meiryo UI"/>
              </a:rPr>
              <a:t>Consentir al ICE para que entre en espacios privados</a:t>
            </a:r>
            <a:endParaRPr sz="2050" dirty="0">
              <a:latin typeface="Meiryo UI"/>
              <a:cs typeface="Meiryo UI"/>
            </a:endParaRPr>
          </a:p>
          <a:p>
            <a:pPr marL="1099820" marR="218440" lvl="1" indent="-412115">
              <a:lnSpc>
                <a:spcPct val="117200"/>
              </a:lnSpc>
              <a:buChar char="○"/>
              <a:tabLst>
                <a:tab pos="1099820" algn="l"/>
              </a:tabLst>
            </a:pPr>
            <a:r>
              <a:rPr sz="2050" i="1" dirty="0">
                <a:latin typeface="Meiryo UI"/>
                <a:cs typeface="Meiryo UI"/>
              </a:rPr>
              <a:t>Proporcionar información privada de los empleados al ICE</a:t>
            </a:r>
            <a:endParaRPr sz="2050" dirty="0">
              <a:latin typeface="Meiryo UI"/>
              <a:cs typeface="Meiryo UI"/>
            </a:endParaRPr>
          </a:p>
          <a:p>
            <a:pPr marL="596900" indent="-411480">
              <a:lnSpc>
                <a:spcPct val="100000"/>
              </a:lnSpc>
              <a:spcBef>
                <a:spcPts val="425"/>
              </a:spcBef>
              <a:buChar char="●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Sujeto a multas y sanciones</a:t>
            </a:r>
            <a:endParaRPr sz="2050" dirty="0">
              <a:latin typeface="Meiryo UI"/>
              <a:cs typeface="Meiryo UI"/>
            </a:endParaRPr>
          </a:p>
          <a:p>
            <a:pPr marL="596900" marR="535940" indent="-412115">
              <a:lnSpc>
                <a:spcPct val="117200"/>
              </a:lnSpc>
              <a:buChar char="●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Litigio en curso - actualmente suspendido por los tribunales</a:t>
            </a:r>
            <a:endParaRPr sz="205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F8A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marL="274701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0000"/>
                </a:solidFill>
              </a:rPr>
              <a:t>WHAT CAN YOU DO?</a:t>
            </a:r>
          </a:p>
          <a:p>
            <a:pPr marL="2621915">
              <a:lnSpc>
                <a:spcPct val="100000"/>
              </a:lnSpc>
              <a:spcBef>
                <a:spcPts val="45"/>
              </a:spcBef>
            </a:pPr>
            <a:r>
              <a:rPr i="1" dirty="0">
                <a:solidFill>
                  <a:srgbClr val="000000"/>
                </a:solidFill>
                <a:latin typeface="Meiryo UI"/>
                <a:cs typeface="Meiryo UI"/>
              </a:rPr>
              <a:t>¿QUÉ PUEDES HACER?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079" y="2677602"/>
            <a:ext cx="4352290" cy="1150956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596900" indent="-481965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596900" algn="l"/>
              </a:tabLst>
            </a:pPr>
            <a:r>
              <a:rPr sz="2200" dirty="0">
                <a:latin typeface="Meiryo UI"/>
                <a:cs typeface="Meiryo UI"/>
              </a:rPr>
              <a:t>Written Policy</a:t>
            </a:r>
          </a:p>
          <a:p>
            <a:pPr marL="596900" indent="-492759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b="1" dirty="0">
                <a:latin typeface="Meiryo UI"/>
                <a:cs typeface="Meiryo UI"/>
              </a:rPr>
              <a:t>Designated person or team</a:t>
            </a:r>
            <a:endParaRPr sz="220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6831" y="2677602"/>
            <a:ext cx="4838700" cy="1150956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596900" indent="-474980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596900" algn="l"/>
              </a:tabLst>
            </a:pPr>
            <a:r>
              <a:rPr sz="2200" i="1" dirty="0" err="1">
                <a:latin typeface="Meiryo UI"/>
                <a:cs typeface="Meiryo UI"/>
              </a:rPr>
              <a:t>Politica</a:t>
            </a:r>
            <a:r>
              <a:rPr sz="2200" i="1" dirty="0">
                <a:latin typeface="Meiryo UI"/>
                <a:cs typeface="Meiryo UI"/>
              </a:rPr>
              <a:t> </a:t>
            </a:r>
            <a:r>
              <a:rPr sz="2200" i="1" dirty="0" err="1">
                <a:latin typeface="Meiryo UI"/>
                <a:cs typeface="Meiryo UI"/>
              </a:rPr>
              <a:t>escrita</a:t>
            </a:r>
            <a:endParaRPr sz="2200" dirty="0">
              <a:latin typeface="Meiryo UI"/>
              <a:cs typeface="Meiryo UI"/>
            </a:endParaRPr>
          </a:p>
          <a:p>
            <a:pPr marL="596900" indent="-48577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b="1" i="1" dirty="0">
                <a:latin typeface="Meiryo UI"/>
                <a:cs typeface="Meiryo UI"/>
              </a:rPr>
              <a:t>Designar a una persona/equipo</a:t>
            </a:r>
            <a:endParaRPr sz="22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F8A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marL="2747010">
              <a:lnSpc>
                <a:spcPct val="100000"/>
              </a:lnSpc>
              <a:spcBef>
                <a:spcPts val="135"/>
              </a:spcBef>
            </a:pPr>
            <a:r>
              <a:rPr spc="-150" dirty="0">
                <a:solidFill>
                  <a:srgbClr val="000000"/>
                </a:solidFill>
              </a:rPr>
              <a:t>WHAT CAN YOU DO?</a:t>
            </a:r>
          </a:p>
          <a:p>
            <a:pPr marL="2621915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solidFill>
                  <a:srgbClr val="000000"/>
                </a:solidFill>
                <a:latin typeface="Meiryo UI"/>
                <a:cs typeface="Meiryo UI"/>
              </a:rPr>
              <a:t>¿QUÉ PUEDES HACER?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079" y="2677602"/>
            <a:ext cx="4352290" cy="1202252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596900" indent="-481965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596900" algn="l"/>
              </a:tabLst>
            </a:pPr>
            <a:r>
              <a:rPr sz="2200" dirty="0">
                <a:latin typeface="Meiryo UI"/>
                <a:cs typeface="Meiryo UI"/>
              </a:rPr>
              <a:t>Written Policy</a:t>
            </a:r>
          </a:p>
          <a:p>
            <a:pPr marL="596900" indent="-48196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dirty="0">
                <a:latin typeface="Meiryo UI"/>
                <a:cs typeface="Meiryo UI"/>
              </a:rPr>
              <a:t>Designated person or team</a:t>
            </a:r>
          </a:p>
          <a:p>
            <a:pPr marL="596900" indent="-492759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b="1" dirty="0">
                <a:latin typeface="Meiryo UI"/>
                <a:cs typeface="Meiryo UI"/>
              </a:rPr>
              <a:t>Document Everything</a:t>
            </a:r>
            <a:endParaRPr sz="220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6831" y="2677602"/>
            <a:ext cx="4838700" cy="1540806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596900" indent="-474980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596900" algn="l"/>
              </a:tabLst>
            </a:pPr>
            <a:r>
              <a:rPr sz="2200" i="1" dirty="0">
                <a:latin typeface="Meiryo UI"/>
                <a:cs typeface="Meiryo UI"/>
              </a:rPr>
              <a:t>Politica escrita</a:t>
            </a:r>
            <a:endParaRPr sz="2200" dirty="0">
              <a:latin typeface="Meiryo UI"/>
              <a:cs typeface="Meiryo UI"/>
            </a:endParaRPr>
          </a:p>
          <a:p>
            <a:pPr marL="596900" indent="-47498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i="1" dirty="0" err="1">
                <a:latin typeface="Meiryo UI"/>
                <a:cs typeface="Meiryo UI"/>
              </a:rPr>
              <a:t>Designar</a:t>
            </a:r>
            <a:r>
              <a:rPr sz="2200" i="1" dirty="0">
                <a:latin typeface="Meiryo UI"/>
                <a:cs typeface="Meiryo UI"/>
              </a:rPr>
              <a:t> a una persona/equipo</a:t>
            </a:r>
            <a:endParaRPr sz="2200" dirty="0">
              <a:latin typeface="Meiryo UI"/>
              <a:cs typeface="Meiryo UI"/>
            </a:endParaRPr>
          </a:p>
          <a:p>
            <a:pPr marL="596900" indent="-48577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b="1" i="1" dirty="0">
                <a:latin typeface="Meiryo UI"/>
                <a:cs typeface="Meiryo UI"/>
              </a:rPr>
              <a:t>Documente todo</a:t>
            </a:r>
            <a:endParaRPr sz="22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F8A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marL="2747010">
              <a:lnSpc>
                <a:spcPct val="100000"/>
              </a:lnSpc>
              <a:spcBef>
                <a:spcPts val="135"/>
              </a:spcBef>
            </a:pPr>
            <a:r>
              <a:rPr spc="-150" dirty="0">
                <a:solidFill>
                  <a:srgbClr val="000000"/>
                </a:solidFill>
              </a:rPr>
              <a:t>WHAT CAN YOU DO?</a:t>
            </a:r>
          </a:p>
          <a:p>
            <a:pPr marL="2621915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solidFill>
                  <a:srgbClr val="000000"/>
                </a:solidFill>
                <a:latin typeface="Meiryo UI"/>
                <a:cs typeface="Meiryo UI"/>
              </a:rPr>
              <a:t>¿QUÉ PUEDES HACER?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079" y="2677602"/>
            <a:ext cx="4352290" cy="3860159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596900" indent="-481965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596900" algn="l"/>
              </a:tabLst>
            </a:pPr>
            <a:r>
              <a:rPr sz="2200" dirty="0">
                <a:latin typeface="Meiryo UI"/>
                <a:cs typeface="Meiryo UI"/>
              </a:rPr>
              <a:t>Written Policy</a:t>
            </a:r>
          </a:p>
          <a:p>
            <a:pPr marL="596900" indent="-48196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dirty="0">
                <a:latin typeface="Meiryo UI"/>
                <a:cs typeface="Meiryo UI"/>
              </a:rPr>
              <a:t>Designated person or team</a:t>
            </a:r>
          </a:p>
          <a:p>
            <a:pPr marL="596900" indent="-48196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dirty="0">
                <a:latin typeface="Meiryo UI"/>
                <a:cs typeface="Meiryo UI"/>
              </a:rPr>
              <a:t>Document Everything</a:t>
            </a:r>
          </a:p>
          <a:p>
            <a:pPr marL="596900" marR="823594" indent="-492759">
              <a:lnSpc>
                <a:spcPct val="114999"/>
              </a:lnSpc>
              <a:buAutoNum type="arabicPeriod"/>
              <a:tabLst>
                <a:tab pos="596900" algn="l"/>
              </a:tabLst>
            </a:pPr>
            <a:r>
              <a:rPr sz="2200" b="1" dirty="0">
                <a:latin typeface="Meiryo UI"/>
                <a:cs typeface="Meiryo UI"/>
              </a:rPr>
              <a:t>Don’t Consent - Revoke Access</a:t>
            </a:r>
            <a:endParaRPr sz="2200" dirty="0">
              <a:latin typeface="Meiryo UI"/>
              <a:cs typeface="Meiryo UI"/>
            </a:endParaRPr>
          </a:p>
          <a:p>
            <a:pPr marL="1099820" marR="162560" lvl="1" indent="-432434" algn="just">
              <a:lnSpc>
                <a:spcPct val="115700"/>
              </a:lnSpc>
              <a:spcBef>
                <a:spcPts val="95"/>
              </a:spcBef>
              <a:buAutoNum type="alphaLcPeriod"/>
              <a:tabLst>
                <a:tab pos="1099820" algn="l"/>
              </a:tabLst>
            </a:pPr>
            <a:r>
              <a:rPr sz="1750" dirty="0">
                <a:latin typeface="Meiryo UI"/>
                <a:cs typeface="Meiryo UI"/>
              </a:rPr>
              <a:t>“I’m sorry, I’m not authorized to help you. Can you wait outside while I contact my supervisor?”</a:t>
            </a:r>
            <a:endParaRPr lang="en-US" sz="1750" dirty="0">
              <a:latin typeface="Meiryo UI"/>
              <a:cs typeface="Meiryo UI"/>
            </a:endParaRPr>
          </a:p>
          <a:p>
            <a:pPr marL="1099820" marR="162560" lvl="1" indent="-432434" algn="just">
              <a:lnSpc>
                <a:spcPct val="115700"/>
              </a:lnSpc>
              <a:spcBef>
                <a:spcPts val="95"/>
              </a:spcBef>
              <a:buAutoNum type="alphaLcPeriod"/>
              <a:tabLst>
                <a:tab pos="1099820" algn="l"/>
              </a:tabLst>
            </a:pPr>
            <a:endParaRPr lang="en-US" sz="1750" dirty="0">
              <a:latin typeface="Meiryo UI"/>
              <a:cs typeface="Meiryo UI"/>
            </a:endParaRPr>
          </a:p>
          <a:p>
            <a:pPr marL="667386" marR="162560" lvl="1" algn="just">
              <a:lnSpc>
                <a:spcPct val="115700"/>
              </a:lnSpc>
              <a:spcBef>
                <a:spcPts val="95"/>
              </a:spcBef>
              <a:tabLst>
                <a:tab pos="1099820" algn="l"/>
              </a:tabLst>
            </a:pPr>
            <a:endParaRPr lang="en-US" sz="175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6831" y="2677602"/>
            <a:ext cx="4838700" cy="3947940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596900" indent="-474980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596900" algn="l"/>
              </a:tabLst>
            </a:pPr>
            <a:r>
              <a:rPr sz="2200" i="1" dirty="0">
                <a:latin typeface="Meiryo UI"/>
                <a:cs typeface="Meiryo UI"/>
              </a:rPr>
              <a:t>Politica escrita</a:t>
            </a:r>
            <a:endParaRPr sz="2200" dirty="0">
              <a:latin typeface="Meiryo UI"/>
              <a:cs typeface="Meiryo UI"/>
            </a:endParaRPr>
          </a:p>
          <a:p>
            <a:pPr marL="596900" indent="-47498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i="1" dirty="0" err="1">
                <a:latin typeface="Meiryo UI"/>
                <a:cs typeface="Meiryo UI"/>
              </a:rPr>
              <a:t>Designar</a:t>
            </a:r>
            <a:r>
              <a:rPr sz="2200" i="1" dirty="0">
                <a:latin typeface="Meiryo UI"/>
                <a:cs typeface="Meiryo UI"/>
              </a:rPr>
              <a:t> a una persona/equipo</a:t>
            </a:r>
            <a:endParaRPr sz="2200" dirty="0">
              <a:latin typeface="Meiryo UI"/>
              <a:cs typeface="Meiryo UI"/>
            </a:endParaRPr>
          </a:p>
          <a:p>
            <a:pPr marL="596900" indent="-47498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596900" algn="l"/>
              </a:tabLst>
            </a:pPr>
            <a:r>
              <a:rPr sz="2200" i="1" dirty="0">
                <a:latin typeface="Meiryo UI"/>
                <a:cs typeface="Meiryo UI"/>
              </a:rPr>
              <a:t>Documente todo</a:t>
            </a:r>
            <a:endParaRPr sz="2200" dirty="0">
              <a:latin typeface="Meiryo UI"/>
              <a:cs typeface="Meiryo UI"/>
            </a:endParaRPr>
          </a:p>
          <a:p>
            <a:pPr marL="596900" marR="455295" indent="-485775">
              <a:lnSpc>
                <a:spcPct val="114999"/>
              </a:lnSpc>
              <a:buAutoNum type="arabicPeriod"/>
              <a:tabLst>
                <a:tab pos="596900" algn="l"/>
              </a:tabLst>
            </a:pPr>
            <a:r>
              <a:rPr sz="2200" b="1" i="1" dirty="0">
                <a:latin typeface="Meiryo UI"/>
                <a:cs typeface="Meiryo UI"/>
              </a:rPr>
              <a:t>No consiente nada - revoque el acceso</a:t>
            </a:r>
            <a:endParaRPr sz="2200" dirty="0">
              <a:latin typeface="Meiryo UI"/>
              <a:cs typeface="Meiryo UI"/>
            </a:endParaRPr>
          </a:p>
          <a:p>
            <a:pPr marL="1099820" marR="409575" lvl="1" indent="-437515">
              <a:lnSpc>
                <a:spcPct val="116199"/>
              </a:lnSpc>
              <a:spcBef>
                <a:spcPts val="70"/>
              </a:spcBef>
              <a:buAutoNum type="alphaLcPeriod"/>
              <a:tabLst>
                <a:tab pos="1099820" algn="l"/>
              </a:tabLst>
            </a:pPr>
            <a:r>
              <a:rPr sz="1850" i="1" dirty="0">
                <a:latin typeface="Meiryo UI"/>
                <a:cs typeface="Meiryo UI"/>
              </a:rPr>
              <a:t>"Lo siento, no estoy autorizado a ayudarle. ¿Puede esperar fuera mientras me pongo en contacto con mi supervisor?"</a:t>
            </a:r>
            <a:endParaRPr sz="185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F8A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marL="2747010">
              <a:lnSpc>
                <a:spcPct val="100000"/>
              </a:lnSpc>
              <a:spcBef>
                <a:spcPts val="135"/>
              </a:spcBef>
            </a:pPr>
            <a:r>
              <a:rPr spc="-150" dirty="0">
                <a:solidFill>
                  <a:srgbClr val="000000"/>
                </a:solidFill>
              </a:rPr>
              <a:t>WHAT CAN YOU DO?</a:t>
            </a:r>
          </a:p>
          <a:p>
            <a:pPr marL="2621915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solidFill>
                  <a:srgbClr val="000000"/>
                </a:solidFill>
                <a:latin typeface="Meiryo UI"/>
                <a:cs typeface="Meiryo UI"/>
              </a:rPr>
              <a:t>¿QUÉ PUEDES HACER?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079" y="2677602"/>
            <a:ext cx="4352290" cy="3670620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70534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Written Policy</a:t>
            </a:r>
          </a:p>
          <a:p>
            <a:pPr marL="596900" indent="-470534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Designated person or team</a:t>
            </a:r>
          </a:p>
          <a:p>
            <a:pPr marL="596900" indent="-470534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Document Everything</a:t>
            </a:r>
          </a:p>
          <a:p>
            <a:pPr marL="596900" indent="-470534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596900" algn="l"/>
              </a:tabLst>
            </a:pPr>
            <a:r>
              <a:rPr sz="2050" dirty="0">
                <a:latin typeface="Meiryo UI"/>
                <a:cs typeface="Meiryo UI"/>
              </a:rPr>
              <a:t>Don’t Consent - Revoke Access</a:t>
            </a:r>
          </a:p>
          <a:p>
            <a:pPr marL="1099820" marR="354965" lvl="1" indent="-421005" algn="just">
              <a:lnSpc>
                <a:spcPct val="114999"/>
              </a:lnSpc>
              <a:spcBef>
                <a:spcPts val="105"/>
              </a:spcBef>
              <a:buAutoNum type="alphaLcPeriod"/>
              <a:tabLst>
                <a:tab pos="1099820" algn="l"/>
              </a:tabLst>
            </a:pPr>
            <a:r>
              <a:rPr sz="1650" dirty="0">
                <a:latin typeface="Meiryo UI"/>
                <a:cs typeface="Meiryo UI"/>
              </a:rPr>
              <a:t>“I’m sorry, I’m not authorized to help you. Can you wait outside while I contact my supervisor?”</a:t>
            </a:r>
          </a:p>
          <a:p>
            <a:pPr marL="596900" indent="-48069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596900" algn="l"/>
              </a:tabLst>
            </a:pPr>
            <a:r>
              <a:rPr sz="2050" b="1" dirty="0">
                <a:latin typeface="Meiryo UI"/>
                <a:cs typeface="Meiryo UI"/>
              </a:rPr>
              <a:t>Balance Hospitality &amp; Safety</a:t>
            </a:r>
            <a:endParaRPr sz="205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6831" y="2677602"/>
            <a:ext cx="4838700" cy="3874459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64184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Politica escrita</a:t>
            </a:r>
            <a:endParaRPr sz="2050" dirty="0">
              <a:latin typeface="Meiryo UI"/>
              <a:cs typeface="Meiryo UI"/>
            </a:endParaRPr>
          </a:p>
          <a:p>
            <a:pPr marL="596900" indent="-464184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596900" algn="l"/>
              </a:tabLst>
            </a:pPr>
            <a:r>
              <a:rPr sz="2050" i="1" dirty="0" err="1">
                <a:latin typeface="Meiryo UI"/>
                <a:cs typeface="Meiryo UI"/>
              </a:rPr>
              <a:t>Designar</a:t>
            </a:r>
            <a:r>
              <a:rPr sz="2050" i="1" dirty="0">
                <a:latin typeface="Meiryo UI"/>
                <a:cs typeface="Meiryo UI"/>
              </a:rPr>
              <a:t> a una persona/equipo</a:t>
            </a:r>
            <a:endParaRPr sz="2050" dirty="0">
              <a:latin typeface="Meiryo UI"/>
              <a:cs typeface="Meiryo UI"/>
            </a:endParaRPr>
          </a:p>
          <a:p>
            <a:pPr marL="596900" indent="-464184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Documente todo</a:t>
            </a:r>
            <a:endParaRPr sz="2050" dirty="0">
              <a:latin typeface="Meiryo UI"/>
              <a:cs typeface="Meiryo UI"/>
            </a:endParaRPr>
          </a:p>
          <a:p>
            <a:pPr marL="596900" marR="709295" indent="-464184">
              <a:lnSpc>
                <a:spcPct val="117200"/>
              </a:lnSpc>
              <a:buAutoNum type="arabicPeriod"/>
              <a:tabLst>
                <a:tab pos="596900" algn="l"/>
              </a:tabLst>
            </a:pPr>
            <a:r>
              <a:rPr sz="2050" i="1" dirty="0">
                <a:latin typeface="Meiryo UI"/>
                <a:cs typeface="Meiryo UI"/>
              </a:rPr>
              <a:t>No consiente nada - revoque el acceso</a:t>
            </a:r>
            <a:endParaRPr sz="2050" dirty="0">
              <a:latin typeface="Meiryo UI"/>
              <a:cs typeface="Meiryo UI"/>
            </a:endParaRPr>
          </a:p>
          <a:p>
            <a:pPr marL="1099820" lvl="1" indent="-404495">
              <a:lnSpc>
                <a:spcPct val="100000"/>
              </a:lnSpc>
              <a:spcBef>
                <a:spcPts val="395"/>
              </a:spcBef>
              <a:buAutoNum type="alphaLcPeriod"/>
              <a:tabLst>
                <a:tab pos="1099820" algn="l"/>
              </a:tabLst>
            </a:pPr>
            <a:r>
              <a:rPr sz="1550" i="1" dirty="0">
                <a:latin typeface="Meiryo UI"/>
                <a:cs typeface="Meiryo UI"/>
              </a:rPr>
              <a:t>"Lo siento, no estoy autorizado a ayudarle.</a:t>
            </a:r>
            <a:endParaRPr sz="1550" dirty="0">
              <a:latin typeface="Meiryo UI"/>
              <a:cs typeface="Meiryo UI"/>
            </a:endParaRPr>
          </a:p>
          <a:p>
            <a:pPr marL="1099820" marR="259715">
              <a:lnSpc>
                <a:spcPct val="114300"/>
              </a:lnSpc>
            </a:pPr>
            <a:r>
              <a:rPr sz="1550" i="1" dirty="0">
                <a:latin typeface="Meiryo UI"/>
                <a:cs typeface="Meiryo UI"/>
              </a:rPr>
              <a:t>¿Puede esperar fuera mientras me pongo en contacto con mi supervisor?"</a:t>
            </a:r>
            <a:endParaRPr sz="1550" dirty="0">
              <a:latin typeface="Meiryo UI"/>
              <a:cs typeface="Meiryo UI"/>
            </a:endParaRPr>
          </a:p>
          <a:p>
            <a:pPr marL="596900" indent="-467995">
              <a:lnSpc>
                <a:spcPct val="100000"/>
              </a:lnSpc>
              <a:spcBef>
                <a:spcPts val="290"/>
              </a:spcBef>
              <a:buAutoNum type="arabicPeriod" startAt="6"/>
              <a:tabLst>
                <a:tab pos="596900" algn="l"/>
              </a:tabLst>
            </a:pPr>
            <a:r>
              <a:rPr sz="2000" b="1" i="1" dirty="0">
                <a:latin typeface="Meiryo UI"/>
                <a:cs typeface="Meiryo UI"/>
              </a:rPr>
              <a:t>Equilibrio - hospitalidad y seguridad</a:t>
            </a:r>
            <a:endParaRPr sz="20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54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2484029"/>
            <a:ext cx="10058400" cy="404598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Font typeface="Arial"/>
              <a:buChar char="●"/>
              <a:tabLst>
                <a:tab pos="596900" algn="l"/>
                <a:tab pos="2757805" algn="l"/>
              </a:tabLst>
            </a:pPr>
            <a:r>
              <a:rPr sz="2050" b="1" u="heavy" spc="-15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  <a:hlinkClick r:id="rId2"/>
              </a:rPr>
              <a:t>www.IRCSGV.org</a:t>
            </a:r>
            <a:r>
              <a:rPr sz="2050" b="1" u="none" spc="-150" dirty="0">
                <a:solidFill>
                  <a:srgbClr val="4D923D"/>
                </a:solidFill>
                <a:latin typeface="Meiryo UI"/>
                <a:cs typeface="Meiryo UI"/>
              </a:rPr>
              <a:t>	</a:t>
            </a:r>
            <a:r>
              <a:rPr sz="2050" b="1" u="none" spc="-150" dirty="0">
                <a:latin typeface="Meiryo UI"/>
                <a:cs typeface="Meiryo UI"/>
              </a:rPr>
              <a:t>“You Have Rights - What To Do If You Encounter ICE”</a:t>
            </a:r>
            <a:endParaRPr sz="2050" spc="-150" dirty="0">
              <a:latin typeface="Meiryo UI"/>
              <a:cs typeface="Meiryo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283" y="3271349"/>
            <a:ext cx="8972738" cy="31390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841" y="1214396"/>
            <a:ext cx="9558717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KNOW YOUR RIGHTS - Resources to Share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CONOCE TUS DERECHOS - Recursos para compartir</a:t>
            </a:r>
          </a:p>
        </p:txBody>
      </p:sp>
    </p:spTree>
    <p:extLst>
      <p:ext uri="{BB962C8B-B14F-4D97-AF65-F5344CB8AC3E}">
        <p14:creationId xmlns:p14="http://schemas.microsoft.com/office/powerpoint/2010/main" val="3670590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54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2484029"/>
            <a:ext cx="10058400" cy="404598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Font typeface="Arial"/>
              <a:buChar char="●"/>
              <a:tabLst>
                <a:tab pos="596900" algn="l"/>
              </a:tabLst>
            </a:pPr>
            <a:r>
              <a:rPr sz="2050" b="1" spc="-150" dirty="0">
                <a:latin typeface="Meiryo UI"/>
                <a:cs typeface="Meiryo UI"/>
              </a:rPr>
              <a:t>ILRC Guide for California Employers - Best Practices for AB 450</a:t>
            </a:r>
            <a:endParaRPr sz="2050" spc="-150" dirty="0">
              <a:latin typeface="Meiryo UI"/>
              <a:cs typeface="Meiryo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6711" y="3085565"/>
            <a:ext cx="3673002" cy="35582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2346" y="1222295"/>
            <a:ext cx="9293708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KNOW YOUR RIGHTS - Resources to Share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CONOCE TUS DERECHOS - Recursos para compartir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FE391BD-F02E-BBB8-FA55-ACCAC49469DF}"/>
              </a:ext>
            </a:extLst>
          </p:cNvPr>
          <p:cNvSpPr txBox="1"/>
          <p:nvPr/>
        </p:nvSpPr>
        <p:spPr>
          <a:xfrm>
            <a:off x="0" y="6715125"/>
            <a:ext cx="10058400" cy="1012457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Font typeface="Arial"/>
              <a:buChar char="●"/>
              <a:tabLst>
                <a:tab pos="596900" algn="l"/>
              </a:tabLst>
            </a:pPr>
            <a:r>
              <a:rPr lang="en-US" sz="2000" spc="-150" dirty="0">
                <a:latin typeface="Meiryo UI"/>
                <a:cs typeface="Meiryo UI"/>
              </a:rPr>
              <a:t>Great resource for Churches:</a:t>
            </a:r>
            <a:br>
              <a:rPr lang="en-US" sz="2000" spc="-150" dirty="0">
                <a:latin typeface="Meiryo UI"/>
                <a:cs typeface="Meiryo UI"/>
              </a:rPr>
            </a:br>
            <a:r>
              <a:rPr lang="en-US" sz="2000" spc="-150" dirty="0">
                <a:latin typeface="Meiryo UI"/>
                <a:cs typeface="Meiryo UI"/>
              </a:rPr>
              <a:t> </a:t>
            </a:r>
            <a:r>
              <a:rPr lang="en-US" sz="2000" spc="-150" dirty="0">
                <a:latin typeface="Meiryo UI"/>
                <a:cs typeface="Meiryo UI"/>
                <a:hlinkClick r:id="rId3"/>
              </a:rPr>
              <a:t>https://www.ilrc.org/community-resources/know-your-rights-guide-california-employers</a:t>
            </a:r>
            <a:endParaRPr sz="2000" spc="-15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143369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A4744-9B4A-573A-840D-B9F4005C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61B40A-4AB1-6385-6FF3-5BFCC4DE517C}"/>
              </a:ext>
            </a:extLst>
          </p:cNvPr>
          <p:cNvSpPr txBox="1"/>
          <p:nvPr/>
        </p:nvSpPr>
        <p:spPr>
          <a:xfrm>
            <a:off x="1221219" y="1737459"/>
            <a:ext cx="7713980" cy="4909036"/>
          </a:xfrm>
          <a:prstGeom prst="rect">
            <a:avLst/>
          </a:prstGeom>
          <a:ln w="31432">
            <a:solidFill>
              <a:srgbClr val="F8A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8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R="1604645" algn="r">
              <a:lnSpc>
                <a:spcPct val="100000"/>
              </a:lnSpc>
            </a:pPr>
            <a:r>
              <a:rPr sz="3700" b="1" dirty="0">
                <a:solidFill>
                  <a:srgbClr val="FBAB18"/>
                </a:solidFill>
                <a:latin typeface="Meiryo UI"/>
                <a:cs typeface="Meiryo UI"/>
              </a:rPr>
              <a:t>WHAT CAN YOU DO?</a:t>
            </a:r>
            <a:endParaRPr lang="en-US" sz="3700" b="1" dirty="0">
              <a:solidFill>
                <a:srgbClr val="FBAB18"/>
              </a:solidFill>
              <a:latin typeface="Meiryo UI"/>
              <a:cs typeface="Meiryo UI"/>
            </a:endParaRPr>
          </a:p>
          <a:p>
            <a:pPr marR="1604645" algn="r">
              <a:lnSpc>
                <a:spcPct val="100000"/>
              </a:lnSpc>
            </a:pPr>
            <a:r>
              <a:rPr lang="en-US" sz="3700" b="1" dirty="0">
                <a:solidFill>
                  <a:srgbClr val="FBAB18"/>
                </a:solidFill>
                <a:latin typeface="Meiryo UI"/>
                <a:cs typeface="Meiryo UI"/>
              </a:rPr>
              <a:t>	INDIVIDUAL</a:t>
            </a:r>
            <a:endParaRPr sz="3700" dirty="0">
              <a:latin typeface="Meiryo UI"/>
              <a:cs typeface="Meiryo UI"/>
            </a:endParaRPr>
          </a:p>
          <a:p>
            <a:pPr marR="1517015" algn="r">
              <a:lnSpc>
                <a:spcPct val="100000"/>
              </a:lnSpc>
              <a:spcBef>
                <a:spcPts val="1695"/>
              </a:spcBef>
            </a:pPr>
            <a:r>
              <a:rPr sz="3700" b="1" i="1" dirty="0">
                <a:latin typeface="Meiryo UI"/>
                <a:cs typeface="Meiryo UI"/>
              </a:rPr>
              <a:t>¿QUÉ PUEDES HACER?</a:t>
            </a:r>
            <a:endParaRPr lang="en-US" sz="3700" b="1" i="1" dirty="0">
              <a:latin typeface="Meiryo UI"/>
              <a:cs typeface="Meiryo UI"/>
            </a:endParaRPr>
          </a:p>
          <a:p>
            <a:pPr marR="1517015" algn="r">
              <a:lnSpc>
                <a:spcPct val="100000"/>
              </a:lnSpc>
              <a:spcBef>
                <a:spcPts val="1695"/>
              </a:spcBef>
            </a:pPr>
            <a:r>
              <a:rPr lang="en-US" sz="3700" b="1" i="1" dirty="0">
                <a:latin typeface="Meiryo UI"/>
                <a:cs typeface="Meiryo UI"/>
              </a:rPr>
              <a:t>INDIVIDUAL</a:t>
            </a:r>
          </a:p>
          <a:p>
            <a:pPr marR="1517015" algn="r">
              <a:lnSpc>
                <a:spcPct val="100000"/>
              </a:lnSpc>
              <a:spcBef>
                <a:spcPts val="1695"/>
              </a:spcBef>
            </a:pPr>
            <a:endParaRPr sz="370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42591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3881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54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1800510"/>
            <a:ext cx="10058400" cy="404598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Font typeface="Arial"/>
              <a:buChar char="●"/>
              <a:tabLst>
                <a:tab pos="596900" algn="l"/>
              </a:tabLst>
            </a:pPr>
            <a:r>
              <a:rPr sz="2050" b="1" u="heavy" spc="-15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  <a:hlinkClick r:id="rId2"/>
              </a:rPr>
              <a:t>www.ilrc.org/resources/step-step-family-preparedness-plan</a:t>
            </a:r>
            <a:endParaRPr sz="2050" spc="-15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969" y="654894"/>
            <a:ext cx="9330461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KNOW YOUR RIGHTS - Resources to Share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CONOCE TUS DERECHOS - Recursos para compartir</a:t>
            </a:r>
          </a:p>
        </p:txBody>
      </p:sp>
      <p:pic>
        <p:nvPicPr>
          <p:cNvPr id="9" name="Picture 8" descr="A close-up of a child care plan&#10;&#10;AI-generated content may be incorrect.">
            <a:extLst>
              <a:ext uri="{FF2B5EF4-FFF2-40B4-BE49-F238E27FC236}">
                <a16:creationId xmlns:a16="http://schemas.microsoft.com/office/drawing/2014/main" id="{17A4BEF4-605D-1197-752C-394EAE35B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6" y="2206197"/>
            <a:ext cx="9522308" cy="49113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791988-A333-5225-514E-7C6EFFFA8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151FA5E-C4D1-0875-F929-0C06794867FC}"/>
              </a:ext>
            </a:extLst>
          </p:cNvPr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EA6FBAA-F623-0E12-1859-B85EE79BC1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100" y="1581113"/>
            <a:ext cx="9220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spc="-150" dirty="0"/>
              <a:t>In this presentation we will cover:</a:t>
            </a:r>
            <a:endParaRPr sz="4000" spc="-1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37839-8F04-7837-19F1-2C84F674F441}"/>
              </a:ext>
            </a:extLst>
          </p:cNvPr>
          <p:cNvSpPr txBox="1"/>
          <p:nvPr/>
        </p:nvSpPr>
        <p:spPr>
          <a:xfrm>
            <a:off x="2705100" y="2417539"/>
            <a:ext cx="464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8A72C"/>
                </a:solidFill>
              </a:rPr>
              <a:t>Knowing your </a:t>
            </a:r>
            <a:r>
              <a:rPr lang="en-US" sz="3200" b="1" dirty="0">
                <a:solidFill>
                  <a:srgbClr val="F8A72C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rights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8A72C"/>
                </a:solidFill>
              </a:rPr>
              <a:t>Immigrant rights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8A72C"/>
                </a:solidFill>
              </a:rPr>
              <a:t>Video Scenarios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8A72C"/>
                </a:solidFill>
              </a:rPr>
              <a:t>What can you do…</a:t>
            </a:r>
          </a:p>
          <a:p>
            <a:pPr lvl="4"/>
            <a:r>
              <a:rPr lang="en-US" sz="3200" b="1" dirty="0">
                <a:solidFill>
                  <a:srgbClr val="F8A72C"/>
                </a:solidFill>
              </a:rPr>
              <a:t>	Churches</a:t>
            </a:r>
          </a:p>
          <a:p>
            <a:pPr lvl="4"/>
            <a:r>
              <a:rPr lang="en-US" sz="3200" b="1" dirty="0">
                <a:solidFill>
                  <a:srgbClr val="F8A72C"/>
                </a:solidFill>
              </a:rPr>
              <a:t>	Individuals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8A72C"/>
                </a:solidFill>
              </a:rPr>
              <a:t>Resources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F8A72C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1122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FD133A-8542-B956-CE67-7660C310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C71384E-E451-04F0-95A8-29F906A4848F}"/>
              </a:ext>
            </a:extLst>
          </p:cNvPr>
          <p:cNvGrpSpPr/>
          <p:nvPr/>
        </p:nvGrpSpPr>
        <p:grpSpPr>
          <a:xfrm>
            <a:off x="0" y="463881"/>
            <a:ext cx="10058400" cy="1336675"/>
            <a:chOff x="0" y="1057275"/>
            <a:chExt cx="10058400" cy="133667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A1F0CF9A-5E41-E240-6F22-6EFFCAFF417C}"/>
                </a:ext>
              </a:extLst>
            </p:cNvPr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54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99362E2-EFAB-6294-46D5-508CB596E1B3}"/>
                </a:ext>
              </a:extLst>
            </p:cNvPr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D4CFE566-1E31-6037-3840-DAECC380A378}"/>
              </a:ext>
            </a:extLst>
          </p:cNvPr>
          <p:cNvSpPr txBox="1"/>
          <p:nvPr/>
        </p:nvSpPr>
        <p:spPr>
          <a:xfrm>
            <a:off x="0" y="1800510"/>
            <a:ext cx="10058400" cy="404598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Font typeface="Arial"/>
              <a:buChar char="●"/>
              <a:tabLst>
                <a:tab pos="596900" algn="l"/>
              </a:tabLst>
            </a:pPr>
            <a:r>
              <a:rPr sz="2050" b="1" u="heavy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  <a:hlinkClick r:id="rId2"/>
              </a:rPr>
              <a:t>www.ilrc.org/resources/step-step-family-preparedness-plan</a:t>
            </a:r>
            <a:endParaRPr sz="2050" dirty="0">
              <a:latin typeface="Meiryo UI"/>
              <a:cs typeface="Meiryo U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3D3CE84-049D-BA9C-890B-30BB3BDEB3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4523" y="649185"/>
            <a:ext cx="9409353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KNOW YOUR RIGHTS - Resources to Share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CONOCE TUS DERECHOS - Recursos para compartir</a:t>
            </a:r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0EAF86D-2756-1DD9-C188-9C355541B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10058400" cy="52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7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70" y="1115743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998" y="1278219"/>
            <a:ext cx="928040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PROTECTION AGAINST EXPEDITED REMOVAL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PROTECCIÓN CONTRA LA DEPÓSITO EXPEDITADO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934" y="2588804"/>
            <a:ext cx="4539615" cy="3974614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596900" marR="445134" indent="-394970">
              <a:lnSpc>
                <a:spcPct val="116199"/>
              </a:lnSpc>
              <a:spcBef>
                <a:spcPts val="325"/>
              </a:spcBef>
              <a:buChar char="●"/>
              <a:tabLst>
                <a:tab pos="596900" algn="l"/>
              </a:tabLst>
            </a:pPr>
            <a:r>
              <a:rPr sz="1850" dirty="0">
                <a:latin typeface="Meiryo UI"/>
                <a:cs typeface="Meiryo UI"/>
              </a:rPr>
              <a:t>Prepare packet showing 2+ years residence in US</a:t>
            </a:r>
          </a:p>
          <a:p>
            <a:pPr marL="1099820" marR="98425" lvl="1" indent="-394970">
              <a:lnSpc>
                <a:spcPct val="116199"/>
              </a:lnSpc>
              <a:spcBef>
                <a:spcPts val="5"/>
              </a:spcBef>
              <a:buChar char="○"/>
              <a:tabLst>
                <a:tab pos="1099820" algn="l"/>
              </a:tabLst>
            </a:pPr>
            <a:r>
              <a:rPr sz="1850" dirty="0">
                <a:latin typeface="Meiryo UI"/>
                <a:cs typeface="Meiryo UI"/>
              </a:rPr>
              <a:t>NO documents showing foreign national status</a:t>
            </a:r>
          </a:p>
          <a:p>
            <a:pPr marL="1099820" lvl="1" indent="-394970">
              <a:lnSpc>
                <a:spcPct val="100000"/>
              </a:lnSpc>
              <a:spcBef>
                <a:spcPts val="359"/>
              </a:spcBef>
              <a:buChar char="○"/>
              <a:tabLst>
                <a:tab pos="1099820" algn="l"/>
              </a:tabLst>
            </a:pPr>
            <a:r>
              <a:rPr sz="1850" dirty="0">
                <a:latin typeface="Meiryo UI"/>
                <a:cs typeface="Meiryo UI"/>
              </a:rPr>
              <a:t>Copies with family members</a:t>
            </a:r>
          </a:p>
          <a:p>
            <a:pPr marL="596900" marR="923925" indent="-394970">
              <a:lnSpc>
                <a:spcPct val="116199"/>
              </a:lnSpc>
              <a:buChar char="●"/>
              <a:tabLst>
                <a:tab pos="596900" algn="l"/>
              </a:tabLst>
            </a:pPr>
            <a:r>
              <a:rPr sz="1850" dirty="0">
                <a:latin typeface="Meiryo UI"/>
                <a:cs typeface="Meiryo UI"/>
              </a:rPr>
              <a:t>Show the packet only AFTER detention</a:t>
            </a:r>
          </a:p>
          <a:p>
            <a:pPr marL="1099820" marR="231140" lvl="1" indent="-394970">
              <a:lnSpc>
                <a:spcPct val="116199"/>
              </a:lnSpc>
              <a:buChar char="○"/>
              <a:tabLst>
                <a:tab pos="1099820" algn="l"/>
              </a:tabLst>
            </a:pPr>
            <a:r>
              <a:rPr sz="1850" dirty="0">
                <a:latin typeface="Meiryo UI"/>
                <a:cs typeface="Meiryo UI"/>
              </a:rPr>
              <a:t>Verbally assert that you have been in the US for over 2 years</a:t>
            </a:r>
          </a:p>
          <a:p>
            <a:pPr marL="1099820" marR="259715" lvl="1" indent="-394970">
              <a:lnSpc>
                <a:spcPct val="116199"/>
              </a:lnSpc>
              <a:buChar char="○"/>
              <a:tabLst>
                <a:tab pos="1099820" algn="l"/>
              </a:tabLst>
            </a:pPr>
            <a:r>
              <a:rPr sz="1850" dirty="0">
                <a:latin typeface="Meiryo UI"/>
                <a:cs typeface="Meiryo UI"/>
              </a:rPr>
              <a:t>Attorney should assert as well and record interaction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37156" y="2588804"/>
            <a:ext cx="4879340" cy="4697183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596900" marR="670560" indent="-386715">
              <a:lnSpc>
                <a:spcPct val="115700"/>
              </a:lnSpc>
              <a:spcBef>
                <a:spcPts val="350"/>
              </a:spcBef>
              <a:buChar char="●"/>
              <a:tabLst>
                <a:tab pos="596900" algn="l"/>
              </a:tabLst>
            </a:pPr>
            <a:r>
              <a:rPr sz="1750" i="1" dirty="0">
                <a:latin typeface="Meiryo UI"/>
                <a:cs typeface="Meiryo UI"/>
              </a:rPr>
              <a:t>Prepara un paquete que demuestre la residencia en EE.UU. durante 2+ años</a:t>
            </a:r>
            <a:endParaRPr sz="1750" dirty="0">
              <a:latin typeface="Meiryo UI"/>
              <a:cs typeface="Meiryo UI"/>
            </a:endParaRPr>
          </a:p>
          <a:p>
            <a:pPr marL="1099820" marR="362585" lvl="1" indent="-386715">
              <a:lnSpc>
                <a:spcPct val="115700"/>
              </a:lnSpc>
              <a:buChar char="○"/>
              <a:tabLst>
                <a:tab pos="1099820" algn="l"/>
              </a:tabLst>
            </a:pPr>
            <a:r>
              <a:rPr sz="1750" i="1" dirty="0">
                <a:latin typeface="Meiryo UI"/>
                <a:cs typeface="Meiryo UI"/>
              </a:rPr>
              <a:t>NO documentos que demuestren la condición de extranjero</a:t>
            </a:r>
            <a:endParaRPr sz="1750" dirty="0">
              <a:latin typeface="Meiryo UI"/>
              <a:cs typeface="Meiryo UI"/>
            </a:endParaRPr>
          </a:p>
          <a:p>
            <a:pPr marL="1099820" marR="800735" lvl="1" indent="-386715">
              <a:lnSpc>
                <a:spcPct val="115700"/>
              </a:lnSpc>
              <a:buChar char="○"/>
              <a:tabLst>
                <a:tab pos="1099820" algn="l"/>
              </a:tabLst>
            </a:pPr>
            <a:r>
              <a:rPr sz="1750" i="1" dirty="0">
                <a:latin typeface="Meiryo UI"/>
                <a:cs typeface="Meiryo UI"/>
              </a:rPr>
              <a:t>Copias con los miembros de la familia</a:t>
            </a:r>
            <a:endParaRPr sz="1750" dirty="0">
              <a:latin typeface="Meiryo UI"/>
              <a:cs typeface="Meiryo UI"/>
            </a:endParaRPr>
          </a:p>
          <a:p>
            <a:pPr marL="596900" marR="496570" indent="-386715">
              <a:lnSpc>
                <a:spcPct val="115700"/>
              </a:lnSpc>
              <a:buChar char="●"/>
              <a:tabLst>
                <a:tab pos="596900" algn="l"/>
              </a:tabLst>
            </a:pPr>
            <a:r>
              <a:rPr sz="1750" i="1" dirty="0">
                <a:latin typeface="Meiryo UI"/>
                <a:cs typeface="Meiryo UI"/>
              </a:rPr>
              <a:t>Mostrar el paquete sólo DESPUÉS de la detencióna</a:t>
            </a:r>
            <a:endParaRPr sz="1750" dirty="0">
              <a:latin typeface="Meiryo UI"/>
              <a:cs typeface="Meiryo UI"/>
            </a:endParaRPr>
          </a:p>
          <a:p>
            <a:pPr marL="1099820" marR="313690" lvl="1" indent="-386715">
              <a:lnSpc>
                <a:spcPct val="115700"/>
              </a:lnSpc>
              <a:buChar char="○"/>
              <a:tabLst>
                <a:tab pos="1099820" algn="l"/>
              </a:tabLst>
            </a:pPr>
            <a:r>
              <a:rPr sz="1750" i="1" dirty="0">
                <a:latin typeface="Meiryo UI"/>
                <a:cs typeface="Meiryo UI"/>
              </a:rPr>
              <a:t>Aﬁrmar verbalmente que llevas más de 2 años en EE.UU.</a:t>
            </a:r>
            <a:endParaRPr sz="1750" dirty="0">
              <a:latin typeface="Meiryo UI"/>
              <a:cs typeface="Meiryo UI"/>
            </a:endParaRPr>
          </a:p>
          <a:p>
            <a:pPr marL="1099820" marR="417195" lvl="1" indent="-386715">
              <a:lnSpc>
                <a:spcPct val="115700"/>
              </a:lnSpc>
              <a:buChar char="○"/>
              <a:tabLst>
                <a:tab pos="1099820" algn="l"/>
              </a:tabLst>
            </a:pPr>
            <a:r>
              <a:rPr sz="1750" i="1" dirty="0">
                <a:latin typeface="Meiryo UI"/>
                <a:cs typeface="Meiryo UI"/>
              </a:rPr>
              <a:t>El abogado debe aﬁrmar también y registrar la interacción</a:t>
            </a:r>
            <a:endParaRPr sz="175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1752E-58C7-F3EA-0770-A2130C6EC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EEEF502-553B-2717-D9B5-4B0F263D61DD}"/>
              </a:ext>
            </a:extLst>
          </p:cNvPr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6704D74-6BC2-7622-AE5D-2F6692FA92C5}"/>
              </a:ext>
            </a:extLst>
          </p:cNvPr>
          <p:cNvSpPr txBox="1"/>
          <p:nvPr/>
        </p:nvSpPr>
        <p:spPr>
          <a:xfrm>
            <a:off x="901700" y="1621477"/>
            <a:ext cx="8255000" cy="4529445"/>
          </a:xfrm>
          <a:prstGeom prst="rect">
            <a:avLst/>
          </a:prstGeom>
          <a:ln w="31432">
            <a:solidFill>
              <a:srgbClr val="F8A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2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R="106680" algn="ctr">
              <a:lnSpc>
                <a:spcPct val="100000"/>
              </a:lnSpc>
              <a:spcBef>
                <a:spcPts val="5"/>
              </a:spcBef>
            </a:pPr>
            <a:r>
              <a:rPr sz="3450" b="1" spc="-420" dirty="0">
                <a:solidFill>
                  <a:srgbClr val="FFFFFF"/>
                </a:solidFill>
                <a:latin typeface="Meiryo UI"/>
                <a:cs typeface="Meiryo UI"/>
              </a:rPr>
              <a:t>KNOW</a:t>
            </a:r>
            <a:r>
              <a:rPr sz="3450" b="1" spc="-28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3450" b="1" spc="-365" dirty="0">
                <a:solidFill>
                  <a:srgbClr val="FFFFFF"/>
                </a:solidFill>
                <a:latin typeface="Meiryo UI"/>
                <a:cs typeface="Meiryo UI"/>
              </a:rPr>
              <a:t>YOUR</a:t>
            </a:r>
            <a:r>
              <a:rPr sz="3450" b="1" spc="-265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3450" b="1" spc="-375" dirty="0">
                <a:solidFill>
                  <a:srgbClr val="FFFFFF"/>
                </a:solidFill>
                <a:latin typeface="Meiryo UI"/>
                <a:cs typeface="Meiryo UI"/>
              </a:rPr>
              <a:t>RIGHTS</a:t>
            </a:r>
            <a:endParaRPr lang="en-US" sz="3450" b="1" spc="-375" dirty="0">
              <a:solidFill>
                <a:srgbClr val="FFFFFF"/>
              </a:solidFill>
              <a:latin typeface="Meiryo UI"/>
              <a:cs typeface="Meiryo UI"/>
            </a:endParaRPr>
          </a:p>
          <a:p>
            <a:pPr marR="106680" algn="ctr">
              <a:lnSpc>
                <a:spcPct val="100000"/>
              </a:lnSpc>
              <a:spcBef>
                <a:spcPts val="5"/>
              </a:spcBef>
            </a:pPr>
            <a:r>
              <a:rPr lang="en-US" sz="3450" b="1" spc="-375" dirty="0">
                <a:solidFill>
                  <a:srgbClr val="FFFFFF"/>
                </a:solidFill>
                <a:latin typeface="Meiryo UI"/>
                <a:cs typeface="Meiryo UI"/>
              </a:rPr>
              <a:t>RESOURCES</a:t>
            </a:r>
            <a:endParaRPr sz="3450" dirty="0">
              <a:latin typeface="Meiryo UI"/>
              <a:cs typeface="Meiryo UI"/>
            </a:endParaRPr>
          </a:p>
          <a:p>
            <a:pPr marR="108585" algn="ctr">
              <a:lnSpc>
                <a:spcPct val="100000"/>
              </a:lnSpc>
              <a:spcBef>
                <a:spcPts val="40"/>
              </a:spcBef>
            </a:pPr>
            <a:r>
              <a:rPr sz="3450" b="1" i="1" spc="-325" dirty="0">
                <a:solidFill>
                  <a:srgbClr val="FFFFFF"/>
                </a:solidFill>
                <a:latin typeface="Meiryo UI"/>
                <a:cs typeface="Meiryo UI"/>
              </a:rPr>
              <a:t>CONOZCA</a:t>
            </a:r>
            <a:r>
              <a:rPr sz="3450" b="1" i="1" spc="-285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3450" b="1" i="1" spc="-340" dirty="0">
                <a:solidFill>
                  <a:srgbClr val="FFFFFF"/>
                </a:solidFill>
                <a:latin typeface="Meiryo UI"/>
                <a:cs typeface="Meiryo UI"/>
              </a:rPr>
              <a:t>SUS</a:t>
            </a:r>
            <a:r>
              <a:rPr sz="3450" b="1" i="1" spc="-27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3450" b="1" i="1" spc="-390" dirty="0">
                <a:solidFill>
                  <a:srgbClr val="FFFFFF"/>
                </a:solidFill>
                <a:latin typeface="Meiryo UI"/>
                <a:cs typeface="Meiryo UI"/>
              </a:rPr>
              <a:t>DERECHOS</a:t>
            </a:r>
            <a:endParaRPr lang="en-US" sz="3450" b="1" i="1" spc="-390" dirty="0">
              <a:solidFill>
                <a:srgbClr val="FFFFFF"/>
              </a:solidFill>
              <a:latin typeface="Meiryo UI"/>
              <a:cs typeface="Meiryo UI"/>
            </a:endParaRPr>
          </a:p>
          <a:p>
            <a:pPr marR="108585" algn="ctr">
              <a:spcBef>
                <a:spcPts val="40"/>
              </a:spcBef>
            </a:pPr>
            <a:r>
              <a:rPr lang="en-US" sz="3450" b="1" spc="-375" dirty="0">
                <a:solidFill>
                  <a:srgbClr val="FFFFFF"/>
                </a:solidFill>
                <a:latin typeface="Meiryo UI"/>
                <a:cs typeface="Meiryo UI"/>
              </a:rPr>
              <a:t>RECURSOS</a:t>
            </a:r>
          </a:p>
          <a:p>
            <a:pPr marR="108585" algn="ctr">
              <a:spcBef>
                <a:spcPts val="40"/>
              </a:spcBef>
            </a:pPr>
            <a:endParaRPr lang="en-US" sz="3450" b="1" spc="-375" dirty="0">
              <a:solidFill>
                <a:srgbClr val="FFFFFF"/>
              </a:solidFill>
              <a:latin typeface="Meiryo UI"/>
              <a:cs typeface="Meiryo UI"/>
            </a:endParaRPr>
          </a:p>
          <a:p>
            <a:pPr marR="108585" algn="ctr">
              <a:spcBef>
                <a:spcPts val="40"/>
              </a:spcBef>
            </a:pPr>
            <a:endParaRPr sz="3450" dirty="0">
              <a:latin typeface="Meiryo UI"/>
              <a:cs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852784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275"/>
            <a:ext cx="10058400" cy="1336675"/>
            <a:chOff x="0" y="1057275"/>
            <a:chExt cx="10058400" cy="1336675"/>
          </a:xfrm>
        </p:grpSpPr>
        <p:sp>
          <p:nvSpPr>
            <p:cNvPr id="3" name="object 3"/>
            <p:cNvSpPr/>
            <p:nvPr/>
          </p:nvSpPr>
          <p:spPr>
            <a:xfrm>
              <a:off x="0" y="1057275"/>
              <a:ext cx="10058400" cy="1331595"/>
            </a:xfrm>
            <a:custGeom>
              <a:avLst/>
              <a:gdLst/>
              <a:ahLst/>
              <a:cxnLst/>
              <a:rect l="l" t="t" r="r" b="b"/>
              <a:pathLst>
                <a:path w="10058400" h="1331595">
                  <a:moveTo>
                    <a:pt x="0" y="1331440"/>
                  </a:moveTo>
                  <a:lnTo>
                    <a:pt x="10058400" y="1331440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1440"/>
                  </a:lnTo>
                  <a:close/>
                </a:path>
              </a:pathLst>
            </a:custGeom>
            <a:solidFill>
              <a:srgbClr val="549E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88714"/>
              <a:ext cx="10058400" cy="0"/>
            </a:xfrm>
            <a:custGeom>
              <a:avLst/>
              <a:gdLst/>
              <a:ahLst/>
              <a:cxnLst/>
              <a:rect l="l" t="t" r="r" b="b"/>
              <a:pathLst>
                <a:path w="10058400">
                  <a:moveTo>
                    <a:pt x="10058399" y="0"/>
                  </a:moveTo>
                  <a:lnTo>
                    <a:pt x="0" y="0"/>
                  </a:lnTo>
                </a:path>
              </a:pathLst>
            </a:custGeom>
            <a:ln w="10477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2484029"/>
            <a:ext cx="10058400" cy="404598"/>
          </a:xfrm>
          <a:prstGeom prst="rect">
            <a:avLst/>
          </a:prstGeom>
          <a:ln w="20954">
            <a:solidFill>
              <a:srgbClr val="FBAB18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596900" indent="-411480">
              <a:lnSpc>
                <a:spcPct val="100000"/>
              </a:lnSpc>
              <a:spcBef>
                <a:spcPts val="695"/>
              </a:spcBef>
              <a:buFont typeface="Arial"/>
              <a:buChar char="●"/>
              <a:tabLst>
                <a:tab pos="596900" algn="l"/>
              </a:tabLst>
            </a:pPr>
            <a:r>
              <a:rPr sz="2050" b="1" u="heavy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  <a:hlinkClick r:id="rId2"/>
              </a:rPr>
              <a:t>www.immigrationlawhelp.org</a:t>
            </a:r>
            <a:endParaRPr sz="2050" dirty="0">
              <a:latin typeface="Meiryo UI"/>
              <a:cs typeface="Meiryo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280" y="2990250"/>
            <a:ext cx="8466749" cy="37248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0446" y="1146560"/>
            <a:ext cx="9217508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150" dirty="0"/>
              <a:t>KNOW YOUR RIGHTS - Resources to Share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spc="-150" dirty="0">
                <a:latin typeface="Meiryo UI"/>
                <a:cs typeface="Meiryo UI"/>
              </a:rPr>
              <a:t>CONOCE TUS DERECHOS - Recursos para compartir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B829F4-A79C-98E6-0DCE-34245E92E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479284"/>
              </p:ext>
            </p:extLst>
          </p:nvPr>
        </p:nvGraphicFramePr>
        <p:xfrm>
          <a:off x="603250" y="59729"/>
          <a:ext cx="8851900" cy="769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805026" imgH="9395562" progId="Excel.Sheet.12">
                  <p:embed/>
                </p:oleObj>
              </mc:Choice>
              <mc:Fallback>
                <p:oleObj name="Worksheet" r:id="rId2" imgW="10805026" imgH="93955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250" y="59729"/>
                        <a:ext cx="8851900" cy="7698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741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8A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068" y="2446300"/>
            <a:ext cx="2308872" cy="2308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445" y="2459334"/>
            <a:ext cx="2263140" cy="22828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50767" y="4724724"/>
            <a:ext cx="2374900" cy="99441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2200" b="1" u="heavy" spc="-28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IRC</a:t>
            </a:r>
            <a:r>
              <a:rPr sz="2200" b="1" u="heavy" spc="-18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 </a:t>
            </a:r>
            <a:r>
              <a:rPr sz="2200" b="1" u="heavy" spc="-27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WEBSITE</a:t>
            </a:r>
            <a:endParaRPr sz="22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2200" b="1" i="1" u="heavy" spc="-33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SITIO</a:t>
            </a:r>
            <a:r>
              <a:rPr sz="2200" b="1" i="1" u="heavy" spc="-195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 </a:t>
            </a:r>
            <a:r>
              <a:rPr sz="2200" b="1" i="1" u="heavy" spc="-325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WEB</a:t>
            </a:r>
            <a:r>
              <a:rPr sz="2200" b="1" i="1" u="heavy" spc="-185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 </a:t>
            </a:r>
            <a:r>
              <a:rPr sz="2200" b="1" i="1" u="heavy" spc="-26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DEL</a:t>
            </a:r>
            <a:r>
              <a:rPr sz="2200" b="1" i="1" u="heavy" spc="-19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 </a:t>
            </a:r>
            <a:r>
              <a:rPr sz="2200" b="1" i="1" u="heavy" spc="-34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IRC</a:t>
            </a:r>
            <a:endParaRPr sz="2200">
              <a:latin typeface="Meiryo UI"/>
              <a:cs typeface="Meiryo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5109" y="4724724"/>
            <a:ext cx="2886075" cy="99441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200" b="1" u="heavy" spc="-235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CRITICAL</a:t>
            </a:r>
            <a:r>
              <a:rPr sz="2200" b="1" u="heavy" spc="-114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 </a:t>
            </a:r>
            <a:r>
              <a:rPr sz="2200" b="1" u="heavy" spc="-19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RESOURCES</a:t>
            </a:r>
            <a:endParaRPr sz="2200">
              <a:latin typeface="Meiryo UI"/>
              <a:cs typeface="Meiryo UI"/>
            </a:endParaRPr>
          </a:p>
          <a:p>
            <a:pPr marL="118110">
              <a:lnSpc>
                <a:spcPct val="100000"/>
              </a:lnSpc>
              <a:spcBef>
                <a:spcPts val="1175"/>
              </a:spcBef>
            </a:pPr>
            <a:r>
              <a:rPr sz="2200" b="1" i="1" u="heavy" spc="-25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RECURSOS</a:t>
            </a:r>
            <a:r>
              <a:rPr sz="2200" b="1" i="1" u="heavy" spc="-125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 </a:t>
            </a:r>
            <a:r>
              <a:rPr sz="2200" b="1" i="1" u="heavy" spc="-290" dirty="0">
                <a:solidFill>
                  <a:srgbClr val="4D923D"/>
                </a:solidFill>
                <a:uFill>
                  <a:solidFill>
                    <a:srgbClr val="4D923D"/>
                  </a:solidFill>
                </a:uFill>
                <a:latin typeface="Meiryo UI"/>
                <a:cs typeface="Meiryo UI"/>
              </a:rPr>
              <a:t>CRÍTICOS</a:t>
            </a:r>
            <a:endParaRPr sz="220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007" y="2362200"/>
            <a:ext cx="5416386" cy="2551981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0"/>
              </a:spcBef>
            </a:pPr>
            <a:r>
              <a:rPr sz="5500" spc="-150" dirty="0"/>
              <a:t>QUESTIONS?</a:t>
            </a:r>
          </a:p>
          <a:p>
            <a:pPr algn="ctr">
              <a:lnSpc>
                <a:spcPct val="100000"/>
              </a:lnSpc>
              <a:spcBef>
                <a:spcPts val="3300"/>
              </a:spcBef>
            </a:pPr>
            <a:r>
              <a:rPr sz="5500" i="1" spc="-150" dirty="0">
                <a:solidFill>
                  <a:srgbClr val="000000"/>
                </a:solidFill>
                <a:latin typeface="Meiryo UI"/>
                <a:cs typeface="Meiryo UI"/>
              </a:rPr>
              <a:t>¿PREGUNTAS?</a:t>
            </a:r>
            <a:endParaRPr sz="5500" spc="-15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2683307"/>
            <a:ext cx="8255000" cy="2123658"/>
          </a:xfrm>
          <a:prstGeom prst="rect">
            <a:avLst/>
          </a:prstGeom>
          <a:ln w="31432">
            <a:solidFill>
              <a:srgbClr val="F8A7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50" dirty="0">
              <a:latin typeface="Times New Roman"/>
              <a:cs typeface="Times New Roman"/>
            </a:endParaRPr>
          </a:p>
          <a:p>
            <a:pPr marR="106680" algn="ctr">
              <a:lnSpc>
                <a:spcPct val="100000"/>
              </a:lnSpc>
              <a:spcBef>
                <a:spcPts val="5"/>
              </a:spcBef>
            </a:pPr>
            <a:r>
              <a:rPr sz="3450" b="1" dirty="0">
                <a:solidFill>
                  <a:srgbClr val="FFFFFF"/>
                </a:solidFill>
                <a:latin typeface="Meiryo UI"/>
                <a:cs typeface="Meiryo UI"/>
              </a:rPr>
              <a:t>KNOW YOUR RIGHTS</a:t>
            </a:r>
            <a:endParaRPr sz="3450" dirty="0">
              <a:latin typeface="Meiryo UI"/>
              <a:cs typeface="Meiryo UI"/>
            </a:endParaRPr>
          </a:p>
          <a:p>
            <a:pPr marR="108585" algn="ctr">
              <a:lnSpc>
                <a:spcPct val="100000"/>
              </a:lnSpc>
              <a:spcBef>
                <a:spcPts val="40"/>
              </a:spcBef>
            </a:pPr>
            <a:r>
              <a:rPr sz="3450" b="1" i="1" dirty="0">
                <a:solidFill>
                  <a:srgbClr val="FFFFFF"/>
                </a:solidFill>
                <a:latin typeface="Meiryo UI"/>
                <a:cs typeface="Meiryo UI"/>
              </a:rPr>
              <a:t>CONOZCA SUS DERECHOS</a:t>
            </a:r>
            <a:endParaRPr lang="en-US" sz="3450" b="1" i="1" dirty="0">
              <a:solidFill>
                <a:srgbClr val="FFFFFF"/>
              </a:solidFill>
              <a:latin typeface="Meiryo UI"/>
              <a:cs typeface="Meiryo UI"/>
            </a:endParaRPr>
          </a:p>
          <a:p>
            <a:pPr marR="108585" algn="ctr"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1331595"/>
          </a:xfrm>
          <a:custGeom>
            <a:avLst/>
            <a:gdLst/>
            <a:ahLst/>
            <a:cxnLst/>
            <a:rect l="l" t="t" r="r" b="b"/>
            <a:pathLst>
              <a:path w="10058400" h="1331595">
                <a:moveTo>
                  <a:pt x="0" y="1331440"/>
                </a:moveTo>
                <a:lnTo>
                  <a:pt x="10058400" y="1331440"/>
                </a:lnTo>
                <a:lnTo>
                  <a:pt x="10058400" y="0"/>
                </a:lnTo>
                <a:lnTo>
                  <a:pt x="0" y="0"/>
                </a:lnTo>
                <a:lnTo>
                  <a:pt x="0" y="1331440"/>
                </a:lnTo>
                <a:close/>
              </a:path>
            </a:pathLst>
          </a:custGeom>
          <a:solidFill>
            <a:srgbClr val="F8A72C"/>
          </a:solidFill>
        </p:spPr>
        <p:txBody>
          <a:bodyPr wrap="square" lIns="0" tIns="0" rIns="0" bIns="0" rtlCol="0"/>
          <a:lstStyle/>
          <a:p>
            <a:endParaRPr>
              <a:solidFill>
                <a:srgbClr val="F8A72C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1045940"/>
          </a:xfrm>
          <a:prstGeom prst="rect">
            <a:avLst/>
          </a:prstGeom>
        </p:spPr>
        <p:txBody>
          <a:bodyPr vert="horz" wrap="square" lIns="0" tIns="15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0000"/>
                </a:solidFill>
              </a:rPr>
              <a:t>FOURTH AMENDMENT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dirty="0">
                <a:solidFill>
                  <a:srgbClr val="000000"/>
                </a:solidFill>
                <a:latin typeface="Meiryo UI"/>
                <a:cs typeface="Meiryo UI"/>
              </a:rPr>
              <a:t>CUARTA ENMIENDA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4899" y="3124200"/>
            <a:ext cx="7848600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Meiryo UI"/>
                <a:cs typeface="Meiryo UI"/>
              </a:rPr>
              <a:t>Prohibition against unreasonable search and seizures.</a:t>
            </a:r>
            <a:endParaRPr sz="3300" dirty="0">
              <a:latin typeface="Meiryo UI"/>
              <a:cs typeface="Meiryo UI"/>
            </a:endParaRPr>
          </a:p>
          <a:p>
            <a:pPr marL="104139" algn="ctr">
              <a:lnSpc>
                <a:spcPct val="100000"/>
              </a:lnSpc>
              <a:spcBef>
                <a:spcPts val="4515"/>
              </a:spcBef>
            </a:pPr>
            <a:r>
              <a:rPr sz="3300" b="1" i="1" dirty="0">
                <a:latin typeface="Meiryo UI"/>
                <a:cs typeface="Meiryo UI"/>
              </a:rPr>
              <a:t>Prohibición de registros</a:t>
            </a:r>
            <a:endParaRPr sz="3300" dirty="0">
              <a:latin typeface="Meiryo UI"/>
              <a:cs typeface="Meiryo UI"/>
            </a:endParaRPr>
          </a:p>
          <a:p>
            <a:pPr marL="105410" algn="ctr">
              <a:lnSpc>
                <a:spcPct val="100000"/>
              </a:lnSpc>
            </a:pPr>
            <a:r>
              <a:rPr sz="3300" b="1" i="1" dirty="0">
                <a:latin typeface="Meiryo UI"/>
                <a:cs typeface="Meiryo UI"/>
              </a:rPr>
              <a:t>e incautaciones irrazonables.</a:t>
            </a:r>
            <a:endParaRPr sz="33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1331595"/>
          </a:xfrm>
          <a:custGeom>
            <a:avLst/>
            <a:gdLst/>
            <a:ahLst/>
            <a:cxnLst/>
            <a:rect l="l" t="t" r="r" b="b"/>
            <a:pathLst>
              <a:path w="10058400" h="1331595">
                <a:moveTo>
                  <a:pt x="0" y="1331440"/>
                </a:moveTo>
                <a:lnTo>
                  <a:pt x="10058400" y="1331440"/>
                </a:lnTo>
                <a:lnTo>
                  <a:pt x="10058400" y="0"/>
                </a:lnTo>
                <a:lnTo>
                  <a:pt x="0" y="0"/>
                </a:lnTo>
                <a:lnTo>
                  <a:pt x="0" y="1331440"/>
                </a:lnTo>
                <a:close/>
              </a:path>
            </a:pathLst>
          </a:custGeom>
          <a:solidFill>
            <a:srgbClr val="F8A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0000"/>
                </a:solidFill>
              </a:rPr>
              <a:t>PUBLIC V. PRIVATE SPACES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dirty="0">
                <a:solidFill>
                  <a:srgbClr val="000000"/>
                </a:solidFill>
                <a:latin typeface="Meiryo UI"/>
                <a:cs typeface="Meiryo UI"/>
              </a:rPr>
              <a:t>ESPACIOS PUBLICOS VS. PRIVADOS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207" y="2663389"/>
            <a:ext cx="3945254" cy="36976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98855">
              <a:lnSpc>
                <a:spcPct val="100000"/>
              </a:lnSpc>
              <a:spcBef>
                <a:spcPts val="12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Public Spaces</a:t>
            </a:r>
            <a:endParaRPr sz="2400" dirty="0">
              <a:latin typeface="Meiryo UI"/>
              <a:cs typeface="Meiryo UI"/>
            </a:endParaRPr>
          </a:p>
          <a:p>
            <a:pPr marL="415925" indent="-403225">
              <a:lnSpc>
                <a:spcPct val="100000"/>
              </a:lnSpc>
              <a:spcBef>
                <a:spcPts val="1805"/>
              </a:spcBef>
              <a:buChar char="○"/>
              <a:tabLst>
                <a:tab pos="415925" algn="l"/>
              </a:tabLst>
            </a:pPr>
            <a:r>
              <a:rPr sz="1950" dirty="0">
                <a:latin typeface="Meiryo UI"/>
                <a:cs typeface="Meiryo UI"/>
              </a:rPr>
              <a:t>Anyone can enter</a:t>
            </a:r>
          </a:p>
          <a:p>
            <a:pPr marL="415925" marR="463550" indent="-403860">
              <a:lnSpc>
                <a:spcPct val="116799"/>
              </a:lnSpc>
              <a:buChar char="○"/>
              <a:tabLst>
                <a:tab pos="415925" algn="l"/>
              </a:tabLst>
            </a:pPr>
            <a:r>
              <a:rPr sz="1950" dirty="0">
                <a:latin typeface="Meiryo UI"/>
                <a:cs typeface="Meiryo UI"/>
              </a:rPr>
              <a:t>ICE can enter w/out explicit consent</a:t>
            </a:r>
          </a:p>
          <a:p>
            <a:pPr marL="415925" indent="-403225">
              <a:lnSpc>
                <a:spcPct val="100000"/>
              </a:lnSpc>
              <a:spcBef>
                <a:spcPts val="390"/>
              </a:spcBef>
              <a:buChar char="○"/>
              <a:tabLst>
                <a:tab pos="415925" algn="l"/>
              </a:tabLst>
            </a:pPr>
            <a:r>
              <a:rPr sz="1950" dirty="0">
                <a:latin typeface="Meiryo UI"/>
                <a:cs typeface="Meiryo UI"/>
              </a:rPr>
              <a:t>Examples:</a:t>
            </a:r>
          </a:p>
          <a:p>
            <a:pPr marL="918844" lvl="1" indent="-403225">
              <a:lnSpc>
                <a:spcPct val="100000"/>
              </a:lnSpc>
              <a:spcBef>
                <a:spcPts val="395"/>
              </a:spcBef>
              <a:buChar char="●"/>
              <a:tabLst>
                <a:tab pos="918844" algn="l"/>
              </a:tabLst>
            </a:pPr>
            <a:r>
              <a:rPr sz="1950" dirty="0">
                <a:latin typeface="Meiryo UI"/>
                <a:cs typeface="Meiryo UI"/>
              </a:rPr>
              <a:t>Parking lots</a:t>
            </a:r>
          </a:p>
          <a:p>
            <a:pPr marL="918844" lvl="1" indent="-403225">
              <a:lnSpc>
                <a:spcPct val="100000"/>
              </a:lnSpc>
              <a:spcBef>
                <a:spcPts val="390"/>
              </a:spcBef>
              <a:buChar char="●"/>
              <a:tabLst>
                <a:tab pos="918844" algn="l"/>
              </a:tabLst>
            </a:pPr>
            <a:r>
              <a:rPr sz="1950" dirty="0">
                <a:latin typeface="Meiryo UI"/>
                <a:cs typeface="Meiryo UI"/>
              </a:rPr>
              <a:t>Lobbies</a:t>
            </a:r>
          </a:p>
          <a:p>
            <a:pPr marL="918844" lvl="1" indent="-403225">
              <a:lnSpc>
                <a:spcPct val="100000"/>
              </a:lnSpc>
              <a:spcBef>
                <a:spcPts val="395"/>
              </a:spcBef>
              <a:buChar char="●"/>
              <a:tabLst>
                <a:tab pos="918844" algn="l"/>
              </a:tabLst>
            </a:pPr>
            <a:r>
              <a:rPr sz="1950" dirty="0">
                <a:latin typeface="Meiryo UI"/>
                <a:cs typeface="Meiryo UI"/>
              </a:rPr>
              <a:t>Waiting areas</a:t>
            </a:r>
          </a:p>
          <a:p>
            <a:pPr marL="918844" marR="5080" lvl="1" indent="-403860">
              <a:lnSpc>
                <a:spcPct val="116799"/>
              </a:lnSpc>
              <a:buChar char="●"/>
              <a:tabLst>
                <a:tab pos="918844" algn="l"/>
              </a:tabLst>
            </a:pPr>
            <a:r>
              <a:rPr sz="1950" dirty="0">
                <a:latin typeface="Meiryo UI"/>
                <a:cs typeface="Meiryo UI"/>
              </a:rPr>
              <a:t>Places of business open to the general public.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0374" y="2663389"/>
            <a:ext cx="4111625" cy="43897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15340">
              <a:lnSpc>
                <a:spcPct val="100000"/>
              </a:lnSpc>
              <a:spcBef>
                <a:spcPts val="120"/>
              </a:spcBef>
            </a:pP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Espacios Públicos</a:t>
            </a:r>
            <a:endParaRPr sz="2400" dirty="0">
              <a:latin typeface="Meiryo UI"/>
              <a:cs typeface="Meiryo UI"/>
            </a:endParaRPr>
          </a:p>
          <a:p>
            <a:pPr marL="415925" indent="-403225">
              <a:lnSpc>
                <a:spcPct val="100000"/>
              </a:lnSpc>
              <a:spcBef>
                <a:spcPts val="1805"/>
              </a:spcBef>
              <a:buChar char="○"/>
              <a:tabLst>
                <a:tab pos="415925" algn="l"/>
              </a:tabLst>
            </a:pPr>
            <a:r>
              <a:rPr sz="1950" i="1" dirty="0">
                <a:latin typeface="Meiryo UI"/>
                <a:cs typeface="Meiryo UI"/>
              </a:rPr>
              <a:t>Cualquiera puede entrar</a:t>
            </a:r>
            <a:endParaRPr sz="1950" dirty="0">
              <a:latin typeface="Meiryo UI"/>
              <a:cs typeface="Meiryo UI"/>
            </a:endParaRPr>
          </a:p>
          <a:p>
            <a:pPr marL="415925" marR="1032510" indent="-403860">
              <a:lnSpc>
                <a:spcPct val="116799"/>
              </a:lnSpc>
              <a:buChar char="○"/>
              <a:tabLst>
                <a:tab pos="415925" algn="l"/>
              </a:tabLst>
            </a:pPr>
            <a:r>
              <a:rPr sz="1950" i="1" dirty="0">
                <a:latin typeface="Meiryo UI"/>
                <a:cs typeface="Meiryo UI"/>
              </a:rPr>
              <a:t>ICE puede entrar sin consentimiento explícito</a:t>
            </a:r>
            <a:endParaRPr sz="1950" dirty="0">
              <a:latin typeface="Meiryo UI"/>
              <a:cs typeface="Meiryo UI"/>
            </a:endParaRPr>
          </a:p>
          <a:p>
            <a:pPr marL="415925" indent="-403225">
              <a:lnSpc>
                <a:spcPct val="100000"/>
              </a:lnSpc>
              <a:spcBef>
                <a:spcPts val="390"/>
              </a:spcBef>
              <a:buChar char="○"/>
              <a:tabLst>
                <a:tab pos="415925" algn="l"/>
              </a:tabLst>
            </a:pPr>
            <a:r>
              <a:rPr sz="1950" i="1" dirty="0">
                <a:latin typeface="Meiryo UI"/>
                <a:cs typeface="Meiryo UI"/>
              </a:rPr>
              <a:t>Ejemplos:</a:t>
            </a:r>
            <a:endParaRPr sz="1950" dirty="0">
              <a:latin typeface="Meiryo UI"/>
              <a:cs typeface="Meiryo UI"/>
            </a:endParaRPr>
          </a:p>
          <a:p>
            <a:pPr marL="918844" lvl="1" indent="-403225">
              <a:lnSpc>
                <a:spcPct val="100000"/>
              </a:lnSpc>
              <a:spcBef>
                <a:spcPts val="395"/>
              </a:spcBef>
              <a:buChar char="●"/>
              <a:tabLst>
                <a:tab pos="918844" algn="l"/>
              </a:tabLst>
            </a:pPr>
            <a:r>
              <a:rPr sz="1950" i="1" dirty="0">
                <a:latin typeface="Meiryo UI"/>
                <a:cs typeface="Meiryo UI"/>
              </a:rPr>
              <a:t>Estacionamientos,</a:t>
            </a:r>
            <a:endParaRPr sz="1950" dirty="0">
              <a:latin typeface="Meiryo UI"/>
              <a:cs typeface="Meiryo UI"/>
            </a:endParaRPr>
          </a:p>
          <a:p>
            <a:pPr marL="918844" lvl="1" indent="-403225">
              <a:lnSpc>
                <a:spcPct val="100000"/>
              </a:lnSpc>
              <a:spcBef>
                <a:spcPts val="390"/>
              </a:spcBef>
              <a:buChar char="●"/>
              <a:tabLst>
                <a:tab pos="918844" algn="l"/>
              </a:tabLst>
            </a:pPr>
            <a:r>
              <a:rPr sz="1950" i="1" dirty="0">
                <a:latin typeface="Meiryo UI"/>
                <a:cs typeface="Meiryo UI"/>
              </a:rPr>
              <a:t>Vestíbulos</a:t>
            </a:r>
            <a:endParaRPr sz="1950" dirty="0">
              <a:latin typeface="Meiryo UI"/>
              <a:cs typeface="Meiryo UI"/>
            </a:endParaRPr>
          </a:p>
          <a:p>
            <a:pPr marL="918844" lvl="1" indent="-403225">
              <a:lnSpc>
                <a:spcPct val="100000"/>
              </a:lnSpc>
              <a:spcBef>
                <a:spcPts val="395"/>
              </a:spcBef>
              <a:buChar char="●"/>
              <a:tabLst>
                <a:tab pos="918844" algn="l"/>
              </a:tabLst>
            </a:pPr>
            <a:r>
              <a:rPr sz="1950" i="1" dirty="0">
                <a:latin typeface="Meiryo UI"/>
                <a:cs typeface="Meiryo UI"/>
              </a:rPr>
              <a:t>Zonas de espera</a:t>
            </a:r>
            <a:endParaRPr sz="1950" dirty="0">
              <a:latin typeface="Meiryo UI"/>
              <a:cs typeface="Meiryo UI"/>
            </a:endParaRPr>
          </a:p>
          <a:p>
            <a:pPr marL="918844" marR="5080" lvl="1" indent="-403860">
              <a:lnSpc>
                <a:spcPct val="116799"/>
              </a:lnSpc>
              <a:buChar char="●"/>
              <a:tabLst>
                <a:tab pos="918844" algn="l"/>
              </a:tabLst>
            </a:pPr>
            <a:r>
              <a:rPr sz="1950" i="1" dirty="0">
                <a:latin typeface="Meiryo UI"/>
                <a:cs typeface="Meiryo UI"/>
              </a:rPr>
              <a:t>Locales comerciales abiertos al público en general.</a:t>
            </a:r>
            <a:endParaRPr sz="195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1331595"/>
          </a:xfrm>
          <a:custGeom>
            <a:avLst/>
            <a:gdLst/>
            <a:ahLst/>
            <a:cxnLst/>
            <a:rect l="l" t="t" r="r" b="b"/>
            <a:pathLst>
              <a:path w="10058400" h="1331595">
                <a:moveTo>
                  <a:pt x="0" y="1331440"/>
                </a:moveTo>
                <a:lnTo>
                  <a:pt x="10058400" y="1331440"/>
                </a:lnTo>
                <a:lnTo>
                  <a:pt x="10058400" y="0"/>
                </a:lnTo>
                <a:lnTo>
                  <a:pt x="0" y="0"/>
                </a:lnTo>
                <a:lnTo>
                  <a:pt x="0" y="1331440"/>
                </a:lnTo>
                <a:close/>
              </a:path>
            </a:pathLst>
          </a:custGeom>
          <a:solidFill>
            <a:srgbClr val="F8A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092" y="1132219"/>
            <a:ext cx="8986214" cy="989043"/>
          </a:xfrm>
          <a:prstGeom prst="rect">
            <a:avLst/>
          </a:prstGeom>
        </p:spPr>
        <p:txBody>
          <a:bodyPr vert="horz" wrap="square" lIns="0" tIns="955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000000"/>
                </a:solidFill>
              </a:rPr>
              <a:t>PUBLIC V. PRIVATE SPACES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i="1" dirty="0">
                <a:solidFill>
                  <a:srgbClr val="000000"/>
                </a:solidFill>
                <a:latin typeface="Meiryo UI"/>
                <a:cs typeface="Meiryo UI"/>
              </a:rPr>
              <a:t>ESPACIOS PUBLICOS VS. PRIVADOS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704" y="2738959"/>
            <a:ext cx="3623310" cy="38499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06144">
              <a:lnSpc>
                <a:spcPct val="100000"/>
              </a:lnSpc>
              <a:spcBef>
                <a:spcPts val="12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Private Spaces</a:t>
            </a:r>
            <a:endParaRPr sz="2400" dirty="0">
              <a:latin typeface="Meiryo UI"/>
              <a:cs typeface="Meiryo UI"/>
            </a:endParaRPr>
          </a:p>
          <a:p>
            <a:pPr marL="424180" indent="-394970">
              <a:lnSpc>
                <a:spcPct val="100000"/>
              </a:lnSpc>
              <a:spcBef>
                <a:spcPts val="1800"/>
              </a:spcBef>
              <a:buChar char="●"/>
              <a:tabLst>
                <a:tab pos="424180" algn="l"/>
              </a:tabLst>
            </a:pPr>
            <a:r>
              <a:rPr sz="1850" dirty="0">
                <a:latin typeface="Meiryo UI"/>
                <a:cs typeface="Meiryo UI"/>
              </a:rPr>
              <a:t>Not open to the general public</a:t>
            </a:r>
          </a:p>
          <a:p>
            <a:pPr marL="424180" marR="5080" indent="-394970">
              <a:lnSpc>
                <a:spcPct val="116199"/>
              </a:lnSpc>
              <a:buChar char="●"/>
              <a:tabLst>
                <a:tab pos="424180" algn="l"/>
              </a:tabLst>
            </a:pPr>
            <a:r>
              <a:rPr sz="1850" dirty="0">
                <a:latin typeface="Meiryo UI"/>
                <a:cs typeface="Meiryo UI"/>
              </a:rPr>
              <a:t>ICE needs a warrant or explicit consent</a:t>
            </a:r>
          </a:p>
          <a:p>
            <a:pPr marL="424180" indent="-394970">
              <a:lnSpc>
                <a:spcPct val="100000"/>
              </a:lnSpc>
              <a:spcBef>
                <a:spcPts val="360"/>
              </a:spcBef>
              <a:buChar char="●"/>
              <a:tabLst>
                <a:tab pos="424180" algn="l"/>
              </a:tabLst>
            </a:pPr>
            <a:r>
              <a:rPr sz="1850" dirty="0">
                <a:latin typeface="Meiryo UI"/>
                <a:cs typeface="Meiryo UI"/>
              </a:rPr>
              <a:t>Examples:</a:t>
            </a:r>
          </a:p>
          <a:p>
            <a:pPr marL="927100" lvl="1" indent="-394970">
              <a:lnSpc>
                <a:spcPct val="100000"/>
              </a:lnSpc>
              <a:spcBef>
                <a:spcPts val="360"/>
              </a:spcBef>
              <a:buChar char="○"/>
              <a:tabLst>
                <a:tab pos="927100" algn="l"/>
              </a:tabLst>
            </a:pPr>
            <a:r>
              <a:rPr sz="1850" dirty="0">
                <a:latin typeface="Meiryo UI"/>
                <a:cs typeface="Meiryo UI"/>
              </a:rPr>
              <a:t>Staff Areas</a:t>
            </a:r>
          </a:p>
          <a:p>
            <a:pPr marL="927100" lvl="1" indent="-394970">
              <a:lnSpc>
                <a:spcPct val="100000"/>
              </a:lnSpc>
              <a:spcBef>
                <a:spcPts val="365"/>
              </a:spcBef>
              <a:buChar char="○"/>
              <a:tabLst>
                <a:tab pos="927100" algn="l"/>
              </a:tabLst>
            </a:pPr>
            <a:r>
              <a:rPr sz="1850" dirty="0">
                <a:latin typeface="Meiryo UI"/>
                <a:cs typeface="Meiryo UI"/>
              </a:rPr>
              <a:t>Locked Spaces</a:t>
            </a:r>
          </a:p>
          <a:p>
            <a:pPr marL="424180" marR="274955" indent="-412115">
              <a:lnSpc>
                <a:spcPct val="118300"/>
              </a:lnSpc>
              <a:spcBef>
                <a:spcPts val="165"/>
              </a:spcBef>
              <a:buSzPct val="110810"/>
              <a:buChar char="●"/>
              <a:tabLst>
                <a:tab pos="424180" algn="l"/>
              </a:tabLst>
            </a:pPr>
            <a:r>
              <a:rPr sz="1850" dirty="0">
                <a:latin typeface="Meiryo UI"/>
                <a:cs typeface="Meiryo UI"/>
              </a:rPr>
              <a:t>Explicitly private spaces are better than implied private spaces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3185" y="2780869"/>
            <a:ext cx="4406900" cy="38954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18844">
              <a:lnSpc>
                <a:spcPct val="100000"/>
              </a:lnSpc>
              <a:spcBef>
                <a:spcPts val="12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Meiryo UI"/>
                <a:cs typeface="Meiryo UI"/>
              </a:rPr>
              <a:t>Espacios Privados</a:t>
            </a:r>
            <a:endParaRPr sz="2400" dirty="0">
              <a:latin typeface="Meiryo UI"/>
              <a:cs typeface="Meiryo UI"/>
            </a:endParaRPr>
          </a:p>
          <a:p>
            <a:pPr marL="424180" indent="-394970">
              <a:lnSpc>
                <a:spcPct val="100000"/>
              </a:lnSpc>
              <a:spcBef>
                <a:spcPts val="1800"/>
              </a:spcBef>
              <a:buChar char="●"/>
              <a:tabLst>
                <a:tab pos="424180" algn="l"/>
              </a:tabLst>
            </a:pPr>
            <a:r>
              <a:rPr sz="1850" dirty="0">
                <a:latin typeface="Meiryo UI"/>
                <a:cs typeface="Meiryo UI"/>
              </a:rPr>
              <a:t>No abiertos al público en general</a:t>
            </a:r>
          </a:p>
          <a:p>
            <a:pPr marL="424180" marR="553085" indent="-394970">
              <a:lnSpc>
                <a:spcPct val="116199"/>
              </a:lnSpc>
              <a:buChar char="●"/>
              <a:tabLst>
                <a:tab pos="424180" algn="l"/>
              </a:tabLst>
            </a:pPr>
            <a:r>
              <a:rPr sz="1850" dirty="0">
                <a:latin typeface="Meiryo UI"/>
                <a:cs typeface="Meiryo UI"/>
              </a:rPr>
              <a:t>ICE necesita una orden judicial o consentimiento explícito</a:t>
            </a:r>
          </a:p>
          <a:p>
            <a:pPr marL="424180" indent="-394970">
              <a:lnSpc>
                <a:spcPct val="100000"/>
              </a:lnSpc>
              <a:spcBef>
                <a:spcPts val="360"/>
              </a:spcBef>
              <a:buChar char="●"/>
              <a:tabLst>
                <a:tab pos="424180" algn="l"/>
              </a:tabLst>
            </a:pPr>
            <a:r>
              <a:rPr sz="1850" dirty="0">
                <a:latin typeface="Meiryo UI"/>
                <a:cs typeface="Meiryo UI"/>
              </a:rPr>
              <a:t>Ejemplos:</a:t>
            </a:r>
          </a:p>
          <a:p>
            <a:pPr marL="927100" lvl="1" indent="-394970">
              <a:lnSpc>
                <a:spcPct val="100000"/>
              </a:lnSpc>
              <a:spcBef>
                <a:spcPts val="360"/>
              </a:spcBef>
              <a:buChar char="○"/>
              <a:tabLst>
                <a:tab pos="927100" algn="l"/>
              </a:tabLst>
            </a:pPr>
            <a:r>
              <a:rPr sz="1850" dirty="0">
                <a:latin typeface="Meiryo UI"/>
                <a:cs typeface="Meiryo UI"/>
              </a:rPr>
              <a:t>Zonas destinadas al personal</a:t>
            </a:r>
          </a:p>
          <a:p>
            <a:pPr marL="927100" lvl="1" indent="-394970">
              <a:lnSpc>
                <a:spcPct val="100000"/>
              </a:lnSpc>
              <a:spcBef>
                <a:spcPts val="365"/>
              </a:spcBef>
              <a:buChar char="○"/>
              <a:tabLst>
                <a:tab pos="927100" algn="l"/>
              </a:tabLst>
            </a:pPr>
            <a:r>
              <a:rPr sz="1850" dirty="0">
                <a:latin typeface="Meiryo UI"/>
                <a:cs typeface="Meiryo UI"/>
              </a:rPr>
              <a:t>Espacios cerrados con llave</a:t>
            </a:r>
          </a:p>
          <a:p>
            <a:pPr marL="424180" marR="5080" indent="-412115">
              <a:lnSpc>
                <a:spcPct val="118300"/>
              </a:lnSpc>
              <a:spcBef>
                <a:spcPts val="165"/>
              </a:spcBef>
              <a:buSzPct val="110810"/>
              <a:buChar char="●"/>
              <a:tabLst>
                <a:tab pos="424180" algn="l"/>
              </a:tabLst>
            </a:pPr>
            <a:r>
              <a:rPr sz="1850" dirty="0">
                <a:latin typeface="Meiryo UI"/>
                <a:cs typeface="Meiryo UI"/>
              </a:rPr>
              <a:t>Los espacios explícitamente privados son mejores que los espacios implícitamente privados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7207" y="1371600"/>
            <a:ext cx="7603985" cy="4426212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35"/>
              </a:spcBef>
            </a:pPr>
            <a:r>
              <a:rPr sz="3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eiryo UI"/>
                <a:cs typeface="Meiryo UI"/>
              </a:rPr>
              <a:t>Private Spaces</a:t>
            </a:r>
            <a:endParaRPr sz="3700" dirty="0">
              <a:latin typeface="Meiryo UI"/>
              <a:cs typeface="Meiryo UI"/>
            </a:endParaRPr>
          </a:p>
          <a:p>
            <a:pPr marR="13335" algn="ctr">
              <a:lnSpc>
                <a:spcPts val="4235"/>
              </a:lnSpc>
              <a:spcBef>
                <a:spcPts val="1945"/>
              </a:spcBef>
            </a:pPr>
            <a:r>
              <a:rPr sz="3700" b="1" dirty="0">
                <a:solidFill>
                  <a:srgbClr val="FBAB18"/>
                </a:solidFill>
                <a:latin typeface="Meiryo UI"/>
                <a:cs typeface="Meiryo UI"/>
              </a:rPr>
              <a:t>NO Entry </a:t>
            </a:r>
            <a:r>
              <a:rPr sz="3700" dirty="0">
                <a:solidFill>
                  <a:srgbClr val="FFFFFF"/>
                </a:solidFill>
                <a:latin typeface="Meiryo UI"/>
                <a:cs typeface="Meiryo UI"/>
              </a:rPr>
              <a:t>without a warrant</a:t>
            </a:r>
            <a:endParaRPr sz="3700" dirty="0">
              <a:latin typeface="Meiryo UI"/>
              <a:cs typeface="Meiryo UI"/>
            </a:endParaRPr>
          </a:p>
          <a:p>
            <a:pPr marL="1270" algn="ctr">
              <a:lnSpc>
                <a:spcPts val="4235"/>
              </a:lnSpc>
            </a:pPr>
            <a:r>
              <a:rPr sz="3700" b="1" dirty="0">
                <a:solidFill>
                  <a:srgbClr val="FBAB18"/>
                </a:solidFill>
                <a:latin typeface="Meiryo UI"/>
                <a:cs typeface="Meiryo UI"/>
              </a:rPr>
              <a:t>NO Entry </a:t>
            </a:r>
            <a:r>
              <a:rPr sz="3700" dirty="0">
                <a:solidFill>
                  <a:srgbClr val="FFFFFF"/>
                </a:solidFill>
                <a:latin typeface="Meiryo UI"/>
                <a:cs typeface="Meiryo UI"/>
              </a:rPr>
              <a:t>without consent</a:t>
            </a:r>
            <a:endParaRPr sz="3700" dirty="0">
              <a:latin typeface="Meiryo UI"/>
              <a:cs typeface="Meiryo UI"/>
            </a:endParaRPr>
          </a:p>
          <a:p>
            <a:pPr marR="344170" algn="ctr">
              <a:lnSpc>
                <a:spcPct val="100000"/>
              </a:lnSpc>
              <a:spcBef>
                <a:spcPts val="3420"/>
              </a:spcBef>
            </a:pPr>
            <a:r>
              <a:rPr sz="37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eiryo UI"/>
                <a:cs typeface="Meiryo UI"/>
              </a:rPr>
              <a:t>Espacios privados</a:t>
            </a:r>
            <a:endParaRPr sz="3700" dirty="0">
              <a:latin typeface="Meiryo UI"/>
              <a:cs typeface="Meiryo UI"/>
            </a:endParaRPr>
          </a:p>
          <a:p>
            <a:pPr marR="15240" algn="ctr">
              <a:lnSpc>
                <a:spcPts val="4320"/>
              </a:lnSpc>
              <a:spcBef>
                <a:spcPts val="1290"/>
              </a:spcBef>
            </a:pPr>
            <a:r>
              <a:rPr sz="3700" b="1" i="1" dirty="0">
                <a:solidFill>
                  <a:srgbClr val="FBAB18"/>
                </a:solidFill>
                <a:latin typeface="Meiryo UI"/>
                <a:cs typeface="Meiryo UI"/>
              </a:rPr>
              <a:t>NO entrada </a:t>
            </a:r>
            <a:r>
              <a:rPr sz="3700" i="1" dirty="0">
                <a:solidFill>
                  <a:srgbClr val="FFFFFF"/>
                </a:solidFill>
                <a:latin typeface="Meiryo UI"/>
                <a:cs typeface="Meiryo UI"/>
              </a:rPr>
              <a:t>sin orden judicial</a:t>
            </a:r>
            <a:endParaRPr sz="3700" dirty="0">
              <a:latin typeface="Meiryo UI"/>
              <a:cs typeface="Meiryo UI"/>
            </a:endParaRPr>
          </a:p>
          <a:p>
            <a:pPr algn="ctr">
              <a:lnSpc>
                <a:spcPts val="4320"/>
              </a:lnSpc>
            </a:pPr>
            <a:r>
              <a:rPr sz="3700" b="1" i="1" dirty="0">
                <a:solidFill>
                  <a:srgbClr val="FBAB18"/>
                </a:solidFill>
                <a:latin typeface="Meiryo UI"/>
                <a:cs typeface="Meiryo UI"/>
              </a:rPr>
              <a:t>NO entrada </a:t>
            </a:r>
            <a:r>
              <a:rPr sz="3700" i="1" dirty="0">
                <a:solidFill>
                  <a:srgbClr val="FFFFFF"/>
                </a:solidFill>
                <a:latin typeface="Meiryo UI"/>
                <a:cs typeface="Meiryo UI"/>
              </a:rPr>
              <a:t>sin consentimiento</a:t>
            </a:r>
            <a:endParaRPr sz="37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27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400" y="0"/>
                </a:moveTo>
                <a:lnTo>
                  <a:pt x="0" y="0"/>
                </a:lnTo>
                <a:lnTo>
                  <a:pt x="0" y="5657850"/>
                </a:lnTo>
                <a:lnTo>
                  <a:pt x="10058400" y="565785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>
              <a:alpha val="83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932" y="1583267"/>
            <a:ext cx="4260689" cy="46058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297" y="1583268"/>
            <a:ext cx="3496708" cy="4605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0879F-B509-1625-6E74-E0F5BC072BAE}"/>
              </a:ext>
            </a:extLst>
          </p:cNvPr>
          <p:cNvSpPr txBox="1"/>
          <p:nvPr/>
        </p:nvSpPr>
        <p:spPr>
          <a:xfrm>
            <a:off x="5943600" y="19812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eiryo" panose="020B0400000000000000" pitchFamily="34" charset="-128"/>
                <a:ea typeface="Meiryo" panose="020B0400000000000000" pitchFamily="34" charset="-128"/>
              </a:rPr>
              <a:t>Check for the signature. The warrant is not valid without a judge's signature.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756A20A-4B6F-C4D3-F773-E52AE2DE8F4A}"/>
              </a:ext>
            </a:extLst>
          </p:cNvPr>
          <p:cNvSpPr/>
          <p:nvPr/>
        </p:nvSpPr>
        <p:spPr>
          <a:xfrm rot="4339789">
            <a:off x="5324238" y="4675376"/>
            <a:ext cx="484632" cy="16364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1349</Words>
  <Application>Microsoft Office PowerPoint</Application>
  <PresentationFormat>Custom</PresentationFormat>
  <Paragraphs>247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Meiryo</vt:lpstr>
      <vt:lpstr>Meiryo UI</vt:lpstr>
      <vt:lpstr>Arial</vt:lpstr>
      <vt:lpstr>Times New Roman</vt:lpstr>
      <vt:lpstr>Office Theme</vt:lpstr>
      <vt:lpstr>Adobe Acrobat Document</vt:lpstr>
      <vt:lpstr>Microsoft Excel Worksheet</vt:lpstr>
      <vt:lpstr>PowerPoint Presentation</vt:lpstr>
      <vt:lpstr>What does IRCSGV Do? We provide low-cost immigration legal services, connect clients to local community resources, and develop ﬁnancial support that is transformative for the IRC and its donors.</vt:lpstr>
      <vt:lpstr>In this presentation we will cover:</vt:lpstr>
      <vt:lpstr>PowerPoint Presentation</vt:lpstr>
      <vt:lpstr>FOURTH AMENDMENT CUARTA ENMIENDA</vt:lpstr>
      <vt:lpstr>PUBLIC V. PRIVATE SPACES ESPACIOS PUBLICOS VS. PRIVADOS</vt:lpstr>
      <vt:lpstr>PUBLIC V. PRIVATE SPACES ESPACIOS PUBLICOS VS. PRIVADOS</vt:lpstr>
      <vt:lpstr>PowerPoint Presentation</vt:lpstr>
      <vt:lpstr>PowerPoint Presentation</vt:lpstr>
      <vt:lpstr>REASONS ICE MAY COME TO YOUR CHURCH/WORKPLACE MOTIVOS POR LOS QUE ICE PUEDE VISITAR SU IGLESIA</vt:lpstr>
      <vt:lpstr>PowerPoint Presentation</vt:lpstr>
      <vt:lpstr>PowerPoint Presentation</vt:lpstr>
      <vt:lpstr>ADVISING IMMIGRANTS ACONSEJANDO A INMIGRANTES</vt:lpstr>
      <vt:lpstr>RIGHT TO REMAIN SILENT DERECHO A PERMANECER SILENCIO</vt:lpstr>
      <vt:lpstr>NO CONSENT NO CONSIENTA</vt:lpstr>
      <vt:lpstr>KNOW YOUR RIGHTS - Resources to Share CONOCE TUS DERECHOS - Recursos para compartir</vt:lpstr>
      <vt:lpstr>KNOW YOUR RIGHTS - Resources to Share CONOCE TUS DERECHOS - Recursos para compartir</vt:lpstr>
      <vt:lpstr>KNOW YOUR RIGHTS - Resources to Share CONOCE TUS DERECHOS - Recursos para compartir</vt:lpstr>
      <vt:lpstr>PowerPoint Presentation</vt:lpstr>
      <vt:lpstr>WHAT CAN CHURCHES/BUSINESSES DO? ¿QUÉ PUEDE HACER LAS IGLESIOS/LOS NEGOCIOS?</vt:lpstr>
      <vt:lpstr>PowerPoint Presentation</vt:lpstr>
      <vt:lpstr>WHAT CAN YOU DO? ¿QUÉ PUEDES HACER?</vt:lpstr>
      <vt:lpstr>WHAT CAN YOU DO? ¿QUÉ PUEDES HACER?</vt:lpstr>
      <vt:lpstr>WHAT CAN YOU DO? ¿QUÉ PUEDES HACER?</vt:lpstr>
      <vt:lpstr>WHAT CAN YOU DO? ¿QUÉ PUEDES HACER?</vt:lpstr>
      <vt:lpstr>KNOW YOUR RIGHTS - Resources to Share CONOCE TUS DERECHOS - Recursos para compartir</vt:lpstr>
      <vt:lpstr>KNOW YOUR RIGHTS - Resources to Share CONOCE TUS DERECHOS - Recursos para compartir</vt:lpstr>
      <vt:lpstr>PowerPoint Presentation</vt:lpstr>
      <vt:lpstr>KNOW YOUR RIGHTS - Resources to Share CONOCE TUS DERECHOS - Recursos para compartir</vt:lpstr>
      <vt:lpstr>KNOW YOUR RIGHTS - Resources to Share CONOCE TUS DERECHOS - Recursos para compartir</vt:lpstr>
      <vt:lpstr>PROTECTION AGAINST EXPEDITED REMOVAL PROTECCIÓN CONTRA LA DEPÓSITO EXPEDITADO</vt:lpstr>
      <vt:lpstr>PowerPoint Presentation</vt:lpstr>
      <vt:lpstr>KNOW YOUR RIGHTS - Resources to Share CONOCE TUS DERECHOS - Recursos para compartir</vt:lpstr>
      <vt:lpstr>PowerPoint Presentation</vt:lpstr>
      <vt:lpstr>PowerPoint Presentation</vt:lpstr>
      <vt:lpstr>QUESTIONS? 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06.30.25 - KYR for Allies </dc:title>
  <cp:lastModifiedBy>Kaitlin Peoples</cp:lastModifiedBy>
  <cp:revision>1</cp:revision>
  <cp:lastPrinted>2025-10-07T18:30:25Z</cp:lastPrinted>
  <dcterms:created xsi:type="dcterms:W3CDTF">2025-10-07T16:07:36Z</dcterms:created>
  <dcterms:modified xsi:type="dcterms:W3CDTF">2025-10-07T21:02:19Z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2025-07-23T00:00:00Z</vt:filetime>
  </property>
  <property fmtid="{D5CDD505-2E9C-101B-9397-08002B2CF9AE}" pid="3" name="Creator">
    <vt:lpwstr>pdftopdf filter</vt:lpwstr>
  </property>
  <property fmtid="{D5CDD505-2E9C-101B-9397-08002B2CF9AE}" pid="4" name="LastSaved">
    <vt:filetime>2025-10-07T00:00:00Z</vt:filetime>
  </property>
  <property fmtid="{D5CDD505-2E9C-101B-9397-08002B2CF9AE}" pid="5" name="Producer">
    <vt:lpwstr>iOS Version 18.5 (Build 22F76) Quartz PDFContext</vt:lpwstr>
  </property>
</Properties>
</file>