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embeddedFontLst>
    <p:embeddedFont>
      <p:font typeface="Lato" panose="020F0502020204030203" pitchFamily="34" charset="0"/>
      <p:regular r:id="rId10"/>
      <p:bold r:id="rId11"/>
      <p:italic r:id="rId12"/>
      <p:boldItalic r:id="rId13"/>
    </p:embeddedFont>
    <p:embeddedFont>
      <p:font typeface="Raleway" pitchFamily="2" charset="0"/>
      <p:regular r:id="rId14"/>
      <p:bold r:id="rId15"/>
      <p:italic r:id="rId16"/>
      <p:boldItalic r:id="rId17"/>
    </p:embeddedFont>
    <p:embeddedFont>
      <p:font typeface="Roboto" panose="02000000000000000000"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viewProps" Target="viewProp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b9a0b07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b9a0b07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d5b15f0a3_5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d5b15f0a3_5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They are making changes to this so we need to stay up to date with any changes.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72363054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72363054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d251bb473_0_6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d251bb473_0_6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Getting your ORI is priority number 1, but almost at the same time you need to determine who will be your COR. This is the person who will be taking charge of the next steps and getting the Live Scan information. </a:t>
            </a:r>
            <a:endParaRPr/>
          </a:p>
          <a:p>
            <a:pPr marL="0" lvl="0" indent="0" algn="l" rtl="0">
              <a:spcBef>
                <a:spcPts val="0"/>
              </a:spcBef>
              <a:spcAft>
                <a:spcPts val="0"/>
              </a:spcAft>
              <a:buNone/>
            </a:pPr>
            <a:endParaRPr/>
          </a:p>
          <a:p>
            <a:pPr marL="0" lvl="0" indent="0" algn="l" rtl="0">
              <a:spcBef>
                <a:spcPts val="0"/>
              </a:spcBef>
              <a:spcAft>
                <a:spcPts val="0"/>
              </a:spcAft>
              <a:buNone/>
            </a:pPr>
            <a:r>
              <a:rPr lang="en"/>
              <a:t>You will also need a dedicated file that is only accessed by the COR to house the Live Scan forms and is kept under lock and key.</a:t>
            </a:r>
            <a:endParaRPr/>
          </a:p>
          <a:p>
            <a:pPr marL="0" lvl="0" indent="0" algn="l" rtl="0">
              <a:spcBef>
                <a:spcPts val="0"/>
              </a:spcBef>
              <a:spcAft>
                <a:spcPts val="0"/>
              </a:spcAft>
              <a:buNone/>
            </a:pPr>
            <a:endParaRPr/>
          </a:p>
          <a:p>
            <a:pPr marL="0" lvl="0" indent="0" algn="l" rtl="0">
              <a:spcBef>
                <a:spcPts val="0"/>
              </a:spcBef>
              <a:spcAft>
                <a:spcPts val="0"/>
              </a:spcAft>
              <a:buNone/>
            </a:pPr>
            <a:r>
              <a:rPr lang="en"/>
              <a:t>A regular volunteer that needs a background check if they have direct contact with or supervision of children for more than 16 hour per month or 32 hours per year.</a:t>
            </a:r>
            <a:endParaRPr/>
          </a:p>
          <a:p>
            <a:pPr marL="0" lvl="0" indent="0" algn="l" rtl="0">
              <a:spcBef>
                <a:spcPts val="0"/>
              </a:spcBef>
              <a:spcAft>
                <a:spcPts val="0"/>
              </a:spcAft>
              <a:buNone/>
            </a:pPr>
            <a:endParaRPr/>
          </a:p>
          <a:p>
            <a:pPr marL="0" lvl="0" indent="0" algn="l" rtl="0">
              <a:spcBef>
                <a:spcPts val="0"/>
              </a:spcBef>
              <a:spcAft>
                <a:spcPts val="0"/>
              </a:spcAft>
              <a:buNone/>
            </a:pPr>
            <a:r>
              <a:rPr lang="en"/>
              <a:t>There are so many training options available, you can get training through Ministry Safe, Church HR network, or free through the state. Everyone must go through the training. </a:t>
            </a:r>
            <a:endParaRPr/>
          </a:p>
          <a:p>
            <a:pPr marL="0" lvl="0" indent="0" algn="l" rtl="0">
              <a:spcBef>
                <a:spcPts val="0"/>
              </a:spcBef>
              <a:spcAft>
                <a:spcPts val="0"/>
              </a:spcAft>
              <a:buNone/>
            </a:pPr>
            <a:endParaRPr/>
          </a:p>
          <a:p>
            <a:pPr marL="0" lvl="0" indent="0" algn="l" rtl="0">
              <a:spcBef>
                <a:spcPts val="0"/>
              </a:spcBef>
              <a:spcAft>
                <a:spcPts val="0"/>
              </a:spcAft>
              <a:buNone/>
            </a:pPr>
            <a:r>
              <a:rPr lang="en"/>
              <a:t>Creating policies and procedures might sound daunting but Church HR Network has templates available for you to use for your church so you don’t have to reinvent the wheel. </a:t>
            </a:r>
            <a:endParaRPr/>
          </a:p>
          <a:p>
            <a:pPr marL="0" lvl="0" indent="0" algn="l" rtl="0">
              <a:spcBef>
                <a:spcPts val="0"/>
              </a:spcBef>
              <a:spcAft>
                <a:spcPts val="0"/>
              </a:spcAft>
              <a:buNone/>
            </a:pPr>
            <a:endParaRPr/>
          </a:p>
          <a:p>
            <a:pPr marL="0" lvl="0" indent="0" algn="ctr" rtl="0">
              <a:spcBef>
                <a:spcPts val="0"/>
              </a:spcBef>
              <a:spcAft>
                <a:spcPts val="800"/>
              </a:spcAft>
              <a:buClr>
                <a:schemeClr val="dk1"/>
              </a:buClr>
              <a:buSzPts val="1100"/>
              <a:buFont typeface="Arial"/>
              <a:buNone/>
            </a:pPr>
            <a:r>
              <a:rPr lang="en" sz="1200">
                <a:solidFill>
                  <a:schemeClr val="dk1"/>
                </a:solidFill>
                <a:latin typeface="Raleway"/>
                <a:ea typeface="Raleway"/>
                <a:cs typeface="Raleway"/>
                <a:sym typeface="Raleway"/>
              </a:rPr>
              <a:t>Church HR Network is a great tool for policy and procedure templates as well as online training. They provide a certificate and reminders for ongoing training.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2352da436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2352da436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216e4b1374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216e4b137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Finding a vendor in your proximity that you can refer your employees and volunteers to, where you have set up a group rate or account with is important. The different vendors charge different prices for the rolling fees. </a:t>
            </a:r>
            <a:endParaRPr/>
          </a:p>
          <a:p>
            <a:pPr marL="0" lvl="0" indent="0" algn="l" rtl="0">
              <a:spcBef>
                <a:spcPts val="0"/>
              </a:spcBef>
              <a:spcAft>
                <a:spcPts val="0"/>
              </a:spcAft>
              <a:buNone/>
            </a:pPr>
            <a:endParaRPr/>
          </a:p>
          <a:p>
            <a:pPr marL="0" lvl="0" indent="0" algn="l" rtl="0">
              <a:spcBef>
                <a:spcPts val="0"/>
              </a:spcBef>
              <a:spcAft>
                <a:spcPts val="0"/>
              </a:spcAft>
              <a:buNone/>
            </a:pPr>
            <a:r>
              <a:rPr lang="en"/>
              <a:t>To live scan a volunteer it would cost about $47 to live scan and employee it will cost about $79</a:t>
            </a:r>
            <a:endParaRPr/>
          </a:p>
          <a:p>
            <a:pPr marL="0" lvl="0" indent="0" algn="l" rtl="0">
              <a:spcBef>
                <a:spcPts val="0"/>
              </a:spcBef>
              <a:spcAft>
                <a:spcPts val="0"/>
              </a:spcAft>
              <a:buNone/>
            </a:pPr>
            <a:endParaRPr/>
          </a:p>
          <a:p>
            <a:pPr marL="0" lvl="0" indent="0" algn="l" rtl="0">
              <a:spcBef>
                <a:spcPts val="0"/>
              </a:spcBef>
              <a:spcAft>
                <a:spcPts val="0"/>
              </a:spcAft>
              <a:buNone/>
            </a:pPr>
            <a:r>
              <a:rPr lang="en"/>
              <a:t>You can set it up with the DOJ where the fees are charged directly to your church. </a:t>
            </a: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258bb60abd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258bb60abd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 transparency in screening? </a:t>
            </a:r>
            <a:endParaRPr/>
          </a:p>
          <a:p>
            <a:pPr marL="0" lvl="0" indent="0" algn="l" rtl="0">
              <a:spcBef>
                <a:spcPts val="0"/>
              </a:spcBef>
              <a:spcAft>
                <a:spcPts val="0"/>
              </a:spcAft>
              <a:buNone/>
            </a:pPr>
            <a:endParaRPr/>
          </a:p>
          <a:p>
            <a:pPr marL="0" lvl="0" indent="0" algn="l" rtl="0">
              <a:spcBef>
                <a:spcPts val="0"/>
              </a:spcBef>
              <a:spcAft>
                <a:spcPts val="0"/>
              </a:spcAft>
              <a:buNone/>
            </a:pPr>
            <a:r>
              <a:rPr lang="en"/>
              <a:t>How are you handling the data, what you do with the data, are you checking employees, if you have the correct policies and procedures in place and how do you notify the DOJ if that person is no longer with your organization. (all employees must be background checked) </a:t>
            </a:r>
            <a:endParaRPr/>
          </a:p>
          <a:p>
            <a:pPr marL="0" lvl="0" indent="0" algn="l" rtl="0">
              <a:spcBef>
                <a:spcPts val="0"/>
              </a:spcBef>
              <a:spcAft>
                <a:spcPts val="0"/>
              </a:spcAft>
              <a:buNone/>
            </a:pPr>
            <a:endParaRPr/>
          </a:p>
          <a:p>
            <a:pPr marL="0" lvl="0" indent="0" algn="l" rtl="0">
              <a:spcBef>
                <a:spcPts val="0"/>
              </a:spcBef>
              <a:spcAft>
                <a:spcPts val="0"/>
              </a:spcAft>
              <a:buNone/>
            </a:pPr>
            <a:r>
              <a:rPr lang="en"/>
              <a:t>Church HR Network has a checklist on all the possible things you could get audited on. </a:t>
            </a:r>
            <a:endParaRPr/>
          </a:p>
          <a:p>
            <a:pPr marL="0" lvl="0" indent="0" algn="l" rtl="0">
              <a:spcBef>
                <a:spcPts val="0"/>
              </a:spcBef>
              <a:spcAft>
                <a:spcPts val="0"/>
              </a:spcAft>
              <a:buNone/>
            </a:pPr>
            <a:endParaRPr/>
          </a:p>
          <a:p>
            <a:pPr marL="0" lvl="0" indent="0" algn="l" rtl="0">
              <a:spcBef>
                <a:spcPts val="0"/>
              </a:spcBef>
              <a:spcAft>
                <a:spcPts val="0"/>
              </a:spcAft>
              <a:buNone/>
            </a:pPr>
            <a:r>
              <a:rPr lang="en"/>
              <a:t>These violations could result in a misdemeanor, fines, or imprisonment.  If there are too many violations the DOJ can pull your ORI number and then you will no longer be able to have any youth programs.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w="38100" cap="flat" cmpd="sng">
            <a:solidFill>
              <a:schemeClr val="lt1"/>
            </a:solidFill>
            <a:prstDash val="solid"/>
            <a:round/>
            <a:headEnd type="none" w="sm" len="sm"/>
            <a:tailEnd type="none" w="sm" len="sm"/>
          </a:ln>
        </p:spPr>
      </p:cxnSp>
      <p:cxnSp>
        <p:nvCxnSpPr>
          <p:cNvPr id="11" name="Google Shape;11;p2"/>
          <p:cNvCxnSpPr/>
          <p:nvPr/>
        </p:nvCxnSpPr>
        <p:spPr>
          <a:xfrm>
            <a:off x="2477724" y="4740000"/>
            <a:ext cx="6244200" cy="0"/>
          </a:xfrm>
          <a:prstGeom prst="straightConnector1">
            <a:avLst/>
          </a:prstGeom>
          <a:noFill/>
          <a:ln w="19050" cap="flat" cmpd="sng">
            <a:solidFill>
              <a:schemeClr val="lt1"/>
            </a:solidFill>
            <a:prstDash val="solid"/>
            <a:round/>
            <a:headEnd type="none" w="sm" len="sm"/>
            <a:tailEnd type="none" w="sm" len="sm"/>
          </a:ln>
        </p:spPr>
      </p:cxnSp>
      <p:cxnSp>
        <p:nvCxnSpPr>
          <p:cNvPr id="12" name="Google Shape;12;p2"/>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13" name="Google Shape;13;p2"/>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14" name="Google Shape;14;p2"/>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5" name="Google Shape;15;p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1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w="38100" cap="flat" cmpd="sng">
            <a:solidFill>
              <a:schemeClr val="lt1"/>
            </a:solidFill>
            <a:prstDash val="solid"/>
            <a:round/>
            <a:headEnd type="none" w="sm" len="sm"/>
            <a:tailEnd type="none" w="sm" len="sm"/>
          </a:ln>
        </p:spPr>
      </p:cxnSp>
      <p:cxnSp>
        <p:nvCxnSpPr>
          <p:cNvPr id="18" name="Google Shape;18;p3"/>
          <p:cNvCxnSpPr/>
          <p:nvPr/>
        </p:nvCxnSpPr>
        <p:spPr>
          <a:xfrm>
            <a:off x="425200" y="4740000"/>
            <a:ext cx="8296800" cy="0"/>
          </a:xfrm>
          <a:prstGeom prst="straightConnector1">
            <a:avLst/>
          </a:prstGeom>
          <a:noFill/>
          <a:ln w="19050" cap="flat" cmpd="sng">
            <a:solidFill>
              <a:schemeClr val="lt1"/>
            </a:solidFill>
            <a:prstDash val="solid"/>
            <a:round/>
            <a:headEnd type="none" w="sm" len="sm"/>
            <a:tailEnd type="none" w="sm" len="sm"/>
          </a:ln>
        </p:spPr>
      </p:cxnSp>
      <p:sp>
        <p:nvSpPr>
          <p:cNvPr id="19" name="Google Shape;19;p3"/>
          <p:cNvSpPr txBox="1">
            <a:spLocks noGrp="1"/>
          </p:cNvSpPr>
          <p:nvPr>
            <p:ph type="title"/>
          </p:nvPr>
        </p:nvSpPr>
        <p:spPr>
          <a:xfrm>
            <a:off x="406425" y="1806825"/>
            <a:ext cx="8296800" cy="154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4800"/>
              <a:buNone/>
              <a:defRPr sz="4800">
                <a:solidFill>
                  <a:schemeClr val="lt1"/>
                </a:solidFill>
              </a:defRPr>
            </a:lvl1pPr>
            <a:lvl2pPr lvl="1" algn="ctr" rtl="0">
              <a:spcBef>
                <a:spcPts val="0"/>
              </a:spcBef>
              <a:spcAft>
                <a:spcPts val="0"/>
              </a:spcAft>
              <a:buClr>
                <a:schemeClr val="lt1"/>
              </a:buClr>
              <a:buSzPts val="4800"/>
              <a:buNone/>
              <a:defRPr sz="4800">
                <a:solidFill>
                  <a:schemeClr val="lt1"/>
                </a:solidFill>
              </a:defRPr>
            </a:lvl2pPr>
            <a:lvl3pPr lvl="2" algn="ctr" rtl="0">
              <a:spcBef>
                <a:spcPts val="0"/>
              </a:spcBef>
              <a:spcAft>
                <a:spcPts val="0"/>
              </a:spcAft>
              <a:buClr>
                <a:schemeClr val="lt1"/>
              </a:buClr>
              <a:buSzPts val="4800"/>
              <a:buNone/>
              <a:defRPr sz="4800">
                <a:solidFill>
                  <a:schemeClr val="lt1"/>
                </a:solidFill>
              </a:defRPr>
            </a:lvl3pPr>
            <a:lvl4pPr lvl="3" algn="ctr" rtl="0">
              <a:spcBef>
                <a:spcPts val="0"/>
              </a:spcBef>
              <a:spcAft>
                <a:spcPts val="0"/>
              </a:spcAft>
              <a:buClr>
                <a:schemeClr val="lt1"/>
              </a:buClr>
              <a:buSzPts val="4800"/>
              <a:buNone/>
              <a:defRPr sz="4800">
                <a:solidFill>
                  <a:schemeClr val="lt1"/>
                </a:solidFill>
              </a:defRPr>
            </a:lvl4pPr>
            <a:lvl5pPr lvl="4" algn="ctr" rtl="0">
              <a:spcBef>
                <a:spcPts val="0"/>
              </a:spcBef>
              <a:spcAft>
                <a:spcPts val="0"/>
              </a:spcAft>
              <a:buClr>
                <a:schemeClr val="lt1"/>
              </a:buClr>
              <a:buSzPts val="4800"/>
              <a:buNone/>
              <a:defRPr sz="4800">
                <a:solidFill>
                  <a:schemeClr val="lt1"/>
                </a:solidFill>
              </a:defRPr>
            </a:lvl5pPr>
            <a:lvl6pPr lvl="5" algn="ctr" rtl="0">
              <a:spcBef>
                <a:spcPts val="0"/>
              </a:spcBef>
              <a:spcAft>
                <a:spcPts val="0"/>
              </a:spcAft>
              <a:buClr>
                <a:schemeClr val="lt1"/>
              </a:buClr>
              <a:buSzPts val="4800"/>
              <a:buNone/>
              <a:defRPr sz="4800">
                <a:solidFill>
                  <a:schemeClr val="lt1"/>
                </a:solidFill>
              </a:defRPr>
            </a:lvl6pPr>
            <a:lvl7pPr lvl="6" algn="ctr" rtl="0">
              <a:spcBef>
                <a:spcPts val="0"/>
              </a:spcBef>
              <a:spcAft>
                <a:spcPts val="0"/>
              </a:spcAft>
              <a:buClr>
                <a:schemeClr val="lt1"/>
              </a:buClr>
              <a:buSzPts val="4800"/>
              <a:buNone/>
              <a:defRPr sz="4800">
                <a:solidFill>
                  <a:schemeClr val="lt1"/>
                </a:solidFill>
              </a:defRPr>
            </a:lvl7pPr>
            <a:lvl8pPr lvl="7" algn="ctr" rtl="0">
              <a:spcBef>
                <a:spcPts val="0"/>
              </a:spcBef>
              <a:spcAft>
                <a:spcPts val="0"/>
              </a:spcAft>
              <a:buClr>
                <a:schemeClr val="lt1"/>
              </a:buClr>
              <a:buSzPts val="4800"/>
              <a:buNone/>
              <a:defRPr sz="4800">
                <a:solidFill>
                  <a:schemeClr val="lt1"/>
                </a:solidFill>
              </a:defRPr>
            </a:lvl8pPr>
            <a:lvl9pPr lvl="8" algn="ctr" rtl="0">
              <a:spcBef>
                <a:spcPts val="0"/>
              </a:spcBef>
              <a:spcAft>
                <a:spcPts val="0"/>
              </a:spcAft>
              <a:buClr>
                <a:schemeClr val="lt1"/>
              </a:buClr>
              <a:buSzPts val="4800"/>
              <a:buNone/>
              <a:defRPr sz="4800">
                <a:solidFill>
                  <a:schemeClr val="lt1"/>
                </a:solidFill>
              </a:defRPr>
            </a:lvl9pPr>
          </a:lstStyle>
          <a:p>
            <a:endParaRPr/>
          </a:p>
        </p:txBody>
      </p:sp>
      <p:sp>
        <p:nvSpPr>
          <p:cNvPr id="20" name="Google Shape;20;p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23" name="Google Shape;23;p4"/>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cxnSp>
        <p:nvCxnSpPr>
          <p:cNvPr id="24" name="Google Shape;24;p4"/>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25" name="Google Shape;25;p4"/>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 name="Google Shape;26;p4"/>
          <p:cNvSpPr txBox="1">
            <a:spLocks noGrp="1"/>
          </p:cNvSpPr>
          <p:nvPr>
            <p:ph type="body" idx="1"/>
          </p:nvPr>
        </p:nvSpPr>
        <p:spPr>
          <a:xfrm>
            <a:off x="2410112" y="1595776"/>
            <a:ext cx="6321600" cy="3002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7" name="Google Shape;27;p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30" name="Google Shape;30;p5"/>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cxnSp>
        <p:nvCxnSpPr>
          <p:cNvPr id="31" name="Google Shape;31;p5"/>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32" name="Google Shape;32;p5"/>
          <p:cNvSpPr txBox="1">
            <a:spLocks noGrp="1"/>
          </p:cNvSpPr>
          <p:nvPr>
            <p:ph type="title"/>
          </p:nvPr>
        </p:nvSpPr>
        <p:spPr>
          <a:xfrm>
            <a:off x="2400250" y="575950"/>
            <a:ext cx="6321600" cy="63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 name="Google Shape;33;p5"/>
          <p:cNvSpPr txBox="1">
            <a:spLocks noGrp="1"/>
          </p:cNvSpPr>
          <p:nvPr>
            <p:ph type="body" idx="1"/>
          </p:nvPr>
        </p:nvSpPr>
        <p:spPr>
          <a:xfrm>
            <a:off x="2400303" y="1602675"/>
            <a:ext cx="3071400" cy="3002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4" name="Google Shape;34;p5"/>
          <p:cNvSpPr txBox="1">
            <a:spLocks noGrp="1"/>
          </p:cNvSpPr>
          <p:nvPr>
            <p:ph type="body" idx="2"/>
          </p:nvPr>
        </p:nvSpPr>
        <p:spPr>
          <a:xfrm>
            <a:off x="5650572" y="1602675"/>
            <a:ext cx="3071400" cy="3002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303300" y="411575"/>
            <a:ext cx="8520600" cy="639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8" name="Google Shape;38;p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353535"/>
        </a:solidFill>
        <a:effectLst/>
      </p:bgPr>
    </p:bg>
    <p:spTree>
      <p:nvGrpSpPr>
        <p:cNvPr id="1"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46" name="Google Shape;46;p8"/>
          <p:cNvSpPr txBox="1">
            <a:spLocks noGrp="1"/>
          </p:cNvSpPr>
          <p:nvPr>
            <p:ph type="title"/>
          </p:nvPr>
        </p:nvSpPr>
        <p:spPr>
          <a:xfrm>
            <a:off x="283103" y="712141"/>
            <a:ext cx="6244200" cy="3835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47" name="Google Shape;47;p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0" name="Google Shape;50;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51" name="Google Shape;51;p9"/>
          <p:cNvSpPr txBox="1">
            <a:spLocks noGrp="1"/>
          </p:cNvSpPr>
          <p:nvPr>
            <p:ph type="title"/>
          </p:nvPr>
        </p:nvSpPr>
        <p:spPr>
          <a:xfrm>
            <a:off x="265500" y="1397350"/>
            <a:ext cx="4045200" cy="1318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3600"/>
              <a:buNone/>
              <a:defRPr sz="3600">
                <a:solidFill>
                  <a:schemeClr val="dk1"/>
                </a:solidFill>
              </a:defRPr>
            </a:lvl1pPr>
            <a:lvl2pPr lvl="1" algn="ctr" rtl="0">
              <a:spcBef>
                <a:spcPts val="0"/>
              </a:spcBef>
              <a:spcAft>
                <a:spcPts val="0"/>
              </a:spcAft>
              <a:buClr>
                <a:schemeClr val="dk1"/>
              </a:buClr>
              <a:buSzPts val="3600"/>
              <a:buNone/>
              <a:defRPr sz="3600">
                <a:solidFill>
                  <a:schemeClr val="dk1"/>
                </a:solidFill>
              </a:defRPr>
            </a:lvl2pPr>
            <a:lvl3pPr lvl="2" algn="ctr" rtl="0">
              <a:spcBef>
                <a:spcPts val="0"/>
              </a:spcBef>
              <a:spcAft>
                <a:spcPts val="0"/>
              </a:spcAft>
              <a:buClr>
                <a:schemeClr val="dk1"/>
              </a:buClr>
              <a:buSzPts val="3600"/>
              <a:buNone/>
              <a:defRPr sz="3600">
                <a:solidFill>
                  <a:schemeClr val="dk1"/>
                </a:solidFill>
              </a:defRPr>
            </a:lvl3pPr>
            <a:lvl4pPr lvl="3" algn="ctr" rtl="0">
              <a:spcBef>
                <a:spcPts val="0"/>
              </a:spcBef>
              <a:spcAft>
                <a:spcPts val="0"/>
              </a:spcAft>
              <a:buClr>
                <a:schemeClr val="dk1"/>
              </a:buClr>
              <a:buSzPts val="3600"/>
              <a:buNone/>
              <a:defRPr sz="3600">
                <a:solidFill>
                  <a:schemeClr val="dk1"/>
                </a:solidFill>
              </a:defRPr>
            </a:lvl4pPr>
            <a:lvl5pPr lvl="4" algn="ctr" rtl="0">
              <a:spcBef>
                <a:spcPts val="0"/>
              </a:spcBef>
              <a:spcAft>
                <a:spcPts val="0"/>
              </a:spcAft>
              <a:buClr>
                <a:schemeClr val="dk1"/>
              </a:buClr>
              <a:buSzPts val="3600"/>
              <a:buNone/>
              <a:defRPr sz="3600">
                <a:solidFill>
                  <a:schemeClr val="dk1"/>
                </a:solidFill>
              </a:defRPr>
            </a:lvl5pPr>
            <a:lvl6pPr lvl="5" algn="ctr" rtl="0">
              <a:spcBef>
                <a:spcPts val="0"/>
              </a:spcBef>
              <a:spcAft>
                <a:spcPts val="0"/>
              </a:spcAft>
              <a:buClr>
                <a:schemeClr val="dk1"/>
              </a:buClr>
              <a:buSzPts val="3600"/>
              <a:buNone/>
              <a:defRPr sz="3600">
                <a:solidFill>
                  <a:schemeClr val="dk1"/>
                </a:solidFill>
              </a:defRPr>
            </a:lvl6pPr>
            <a:lvl7pPr lvl="6" algn="ctr" rtl="0">
              <a:spcBef>
                <a:spcPts val="0"/>
              </a:spcBef>
              <a:spcAft>
                <a:spcPts val="0"/>
              </a:spcAft>
              <a:buClr>
                <a:schemeClr val="dk1"/>
              </a:buClr>
              <a:buSzPts val="3600"/>
              <a:buNone/>
              <a:defRPr sz="3600">
                <a:solidFill>
                  <a:schemeClr val="dk1"/>
                </a:solidFill>
              </a:defRPr>
            </a:lvl7pPr>
            <a:lvl8pPr lvl="7" algn="ctr" rtl="0">
              <a:spcBef>
                <a:spcPts val="0"/>
              </a:spcBef>
              <a:spcAft>
                <a:spcPts val="0"/>
              </a:spcAft>
              <a:buClr>
                <a:schemeClr val="dk1"/>
              </a:buClr>
              <a:buSzPts val="3600"/>
              <a:buNone/>
              <a:defRPr sz="3600">
                <a:solidFill>
                  <a:schemeClr val="dk1"/>
                </a:solidFill>
              </a:defRPr>
            </a:lvl8pPr>
            <a:lvl9pPr lvl="8" algn="ctr" rtl="0">
              <a:spcBef>
                <a:spcPts val="0"/>
              </a:spcBef>
              <a:spcAft>
                <a:spcPts val="0"/>
              </a:spcAft>
              <a:buClr>
                <a:schemeClr val="dk1"/>
              </a:buClr>
              <a:buSzPts val="3600"/>
              <a:buNone/>
              <a:defRPr sz="3600">
                <a:solidFill>
                  <a:schemeClr val="dk1"/>
                </a:solidFill>
              </a:defRPr>
            </a:lvl9pPr>
          </a:lstStyle>
          <a:p>
            <a:endParaRPr/>
          </a:p>
        </p:txBody>
      </p:sp>
      <p:sp>
        <p:nvSpPr>
          <p:cNvPr id="52" name="Google Shape;52;p9"/>
          <p:cNvSpPr txBox="1">
            <a:spLocks noGrp="1"/>
          </p:cNvSpPr>
          <p:nvPr>
            <p:ph type="subTitle" idx="1"/>
          </p:nvPr>
        </p:nvSpPr>
        <p:spPr>
          <a:xfrm>
            <a:off x="265500" y="2735371"/>
            <a:ext cx="4045200" cy="1345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3" name="Google Shape;5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4" name="Google Shape;54;p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57" name="Google Shape;57;p10"/>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58" name="Google Shape;58;p10"/>
          <p:cNvSpPr txBox="1">
            <a:spLocks noGrp="1"/>
          </p:cNvSpPr>
          <p:nvPr>
            <p:ph type="body" idx="1"/>
          </p:nvPr>
        </p:nvSpPr>
        <p:spPr>
          <a:xfrm>
            <a:off x="328017" y="4226025"/>
            <a:ext cx="8388600" cy="3936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59" name="Google Shape;59;p1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62" name="Google Shape;62;p11"/>
          <p:cNvCxnSpPr/>
          <p:nvPr/>
        </p:nvCxnSpPr>
        <p:spPr>
          <a:xfrm>
            <a:off x="425200" y="415650"/>
            <a:ext cx="8296800" cy="0"/>
          </a:xfrm>
          <a:prstGeom prst="straightConnector1">
            <a:avLst/>
          </a:prstGeom>
          <a:noFill/>
          <a:ln w="38100" cap="flat" cmpd="sng">
            <a:solidFill>
              <a:schemeClr val="dk2"/>
            </a:solidFill>
            <a:prstDash val="solid"/>
            <a:round/>
            <a:headEnd type="none" w="sm" len="sm"/>
            <a:tailEnd type="none" w="sm" len="sm"/>
          </a:ln>
        </p:spPr>
      </p:cxnSp>
      <p:sp>
        <p:nvSpPr>
          <p:cNvPr id="63" name="Google Shape;63;p11"/>
          <p:cNvSpPr txBox="1">
            <a:spLocks noGrp="1"/>
          </p:cNvSpPr>
          <p:nvPr>
            <p:ph type="title" hasCustomPrompt="1"/>
          </p:nvPr>
        </p:nvSpPr>
        <p:spPr>
          <a:xfrm>
            <a:off x="853950" y="1304850"/>
            <a:ext cx="7436100" cy="153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rtl="0">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a:spLocks noGrp="1"/>
          </p:cNvSpPr>
          <p:nvPr>
            <p:ph type="body" idx="1"/>
          </p:nvPr>
        </p:nvSpPr>
        <p:spPr>
          <a:xfrm>
            <a:off x="853950" y="2919450"/>
            <a:ext cx="7436100" cy="10716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5" name="Google Shape;65;p1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wiss-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400250" y="575950"/>
            <a:ext cx="6321600" cy="635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2410112" y="1595776"/>
            <a:ext cx="6321600" cy="3002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rtl="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rtl="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Lato"/>
                <a:ea typeface="Lato"/>
                <a:cs typeface="Lato"/>
                <a:sym typeface="Lato"/>
              </a:defRPr>
            </a:lvl1pPr>
            <a:lvl2pPr lvl="1" algn="r" rtl="0">
              <a:buNone/>
              <a:defRPr sz="1000">
                <a:solidFill>
                  <a:schemeClr val="dk2"/>
                </a:solidFill>
                <a:latin typeface="Lato"/>
                <a:ea typeface="Lato"/>
                <a:cs typeface="Lato"/>
                <a:sym typeface="Lato"/>
              </a:defRPr>
            </a:lvl2pPr>
            <a:lvl3pPr lvl="2" algn="r" rtl="0">
              <a:buNone/>
              <a:defRPr sz="1000">
                <a:solidFill>
                  <a:schemeClr val="dk2"/>
                </a:solidFill>
                <a:latin typeface="Lato"/>
                <a:ea typeface="Lato"/>
                <a:cs typeface="Lato"/>
                <a:sym typeface="Lato"/>
              </a:defRPr>
            </a:lvl3pPr>
            <a:lvl4pPr lvl="3" algn="r" rtl="0">
              <a:buNone/>
              <a:defRPr sz="1000">
                <a:solidFill>
                  <a:schemeClr val="dk2"/>
                </a:solidFill>
                <a:latin typeface="Lato"/>
                <a:ea typeface="Lato"/>
                <a:cs typeface="Lato"/>
                <a:sym typeface="Lato"/>
              </a:defRPr>
            </a:lvl4pPr>
            <a:lvl5pPr lvl="4" algn="r" rtl="0">
              <a:buNone/>
              <a:defRPr sz="1000">
                <a:solidFill>
                  <a:schemeClr val="dk2"/>
                </a:solidFill>
                <a:latin typeface="Lato"/>
                <a:ea typeface="Lato"/>
                <a:cs typeface="Lato"/>
                <a:sym typeface="Lato"/>
              </a:defRPr>
            </a:lvl5pPr>
            <a:lvl6pPr lvl="5" algn="r" rtl="0">
              <a:buNone/>
              <a:defRPr sz="1000">
                <a:solidFill>
                  <a:schemeClr val="dk2"/>
                </a:solidFill>
                <a:latin typeface="Lato"/>
                <a:ea typeface="Lato"/>
                <a:cs typeface="Lato"/>
                <a:sym typeface="Lato"/>
              </a:defRPr>
            </a:lvl6pPr>
            <a:lvl7pPr lvl="6" algn="r" rtl="0">
              <a:buNone/>
              <a:defRPr sz="1000">
                <a:solidFill>
                  <a:schemeClr val="dk2"/>
                </a:solidFill>
                <a:latin typeface="Lato"/>
                <a:ea typeface="Lato"/>
                <a:cs typeface="Lato"/>
                <a:sym typeface="Lato"/>
              </a:defRPr>
            </a:lvl7pPr>
            <a:lvl8pPr lvl="7" algn="r" rtl="0">
              <a:buNone/>
              <a:defRPr sz="1000">
                <a:solidFill>
                  <a:schemeClr val="dk2"/>
                </a:solidFill>
                <a:latin typeface="Lato"/>
                <a:ea typeface="Lato"/>
                <a:cs typeface="Lato"/>
                <a:sym typeface="Lato"/>
              </a:defRPr>
            </a:lvl8pPr>
            <a:lvl9pPr lvl="8" algn="r" rtl="0">
              <a:buNone/>
              <a:defRPr sz="10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3"/>
          <p:cNvSpPr txBox="1">
            <a:spLocks noGrp="1"/>
          </p:cNvSpPr>
          <p:nvPr>
            <p:ph type="ctrTitle"/>
          </p:nvPr>
        </p:nvSpPr>
        <p:spPr>
          <a:xfrm>
            <a:off x="2371725" y="630225"/>
            <a:ext cx="6331500" cy="154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Understanding </a:t>
            </a:r>
            <a:endParaRPr/>
          </a:p>
          <a:p>
            <a:pPr marL="0" lvl="0" indent="0" algn="l" rtl="0">
              <a:spcBef>
                <a:spcPts val="0"/>
              </a:spcBef>
              <a:spcAft>
                <a:spcPts val="0"/>
              </a:spcAft>
              <a:buNone/>
            </a:pPr>
            <a:r>
              <a:rPr lang="en"/>
              <a:t>AB 506</a:t>
            </a:r>
            <a:endParaRPr/>
          </a:p>
        </p:txBody>
      </p:sp>
      <p:sp>
        <p:nvSpPr>
          <p:cNvPr id="73" name="Google Shape;73;p13"/>
          <p:cNvSpPr txBox="1">
            <a:spLocks noGrp="1"/>
          </p:cNvSpPr>
          <p:nvPr>
            <p:ph type="subTitle" idx="1"/>
          </p:nvPr>
        </p:nvSpPr>
        <p:spPr>
          <a:xfrm>
            <a:off x="2390267" y="3238450"/>
            <a:ext cx="6331500" cy="124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200"/>
              <a:t>Steps for the Local Church to be in Compliance</a:t>
            </a:r>
            <a:endParaRPr sz="22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4"/>
          <p:cNvSpPr txBox="1">
            <a:spLocks noGrp="1"/>
          </p:cNvSpPr>
          <p:nvPr>
            <p:ph type="title" idx="4294967295"/>
          </p:nvPr>
        </p:nvSpPr>
        <p:spPr>
          <a:xfrm>
            <a:off x="535775" y="712150"/>
            <a:ext cx="8062500" cy="1261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3200">
                <a:solidFill>
                  <a:schemeClr val="dk1"/>
                </a:solidFill>
              </a:rPr>
              <a:t>What is AB 506/CA Penal Code 11105.3</a:t>
            </a:r>
            <a:r>
              <a:rPr lang="en" sz="3600">
                <a:solidFill>
                  <a:schemeClr val="dk1"/>
                </a:solidFill>
              </a:rPr>
              <a:t>? </a:t>
            </a:r>
            <a:endParaRPr sz="2400">
              <a:solidFill>
                <a:schemeClr val="dk1"/>
              </a:solidFill>
            </a:endParaRPr>
          </a:p>
          <a:p>
            <a:pPr marL="0" lvl="0" indent="0" algn="l" rtl="0">
              <a:lnSpc>
                <a:spcPct val="100000"/>
              </a:lnSpc>
              <a:spcBef>
                <a:spcPts val="1600"/>
              </a:spcBef>
              <a:spcAft>
                <a:spcPts val="1600"/>
              </a:spcAft>
              <a:buNone/>
            </a:pPr>
            <a:r>
              <a:rPr lang="en" sz="1800" i="1"/>
              <a:t>Otherwise known as Business &amp; Professions Code 18975</a:t>
            </a:r>
            <a:endParaRPr sz="1800" i="1"/>
          </a:p>
        </p:txBody>
      </p:sp>
      <p:sp>
        <p:nvSpPr>
          <p:cNvPr id="79" name="Google Shape;79;p14"/>
          <p:cNvSpPr txBox="1">
            <a:spLocks noGrp="1"/>
          </p:cNvSpPr>
          <p:nvPr>
            <p:ph type="title" idx="4294967295"/>
          </p:nvPr>
        </p:nvSpPr>
        <p:spPr>
          <a:xfrm>
            <a:off x="540750" y="1973350"/>
            <a:ext cx="8062500" cy="2681700"/>
          </a:xfrm>
          <a:prstGeom prst="rect">
            <a:avLst/>
          </a:prstGeom>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Font typeface="Lato"/>
              <a:buChar char="➔"/>
            </a:pPr>
            <a:r>
              <a:rPr lang="en" sz="1400" b="0">
                <a:highlight>
                  <a:srgbClr val="FFFFFF"/>
                </a:highlight>
                <a:latin typeface="Roboto"/>
                <a:ea typeface="Roboto"/>
                <a:cs typeface="Roboto"/>
                <a:sym typeface="Roboto"/>
              </a:rPr>
              <a:t>Effective January 1, 2022, all churches in California that have any form of “youth service organization” within their ministries must now adhere to a new three‐step “Standard of Care”. </a:t>
            </a:r>
            <a:endParaRPr sz="1400" b="0">
              <a:highlight>
                <a:srgbClr val="FFFFFF"/>
              </a:highlight>
              <a:latin typeface="Roboto"/>
              <a:ea typeface="Roboto"/>
              <a:cs typeface="Roboto"/>
              <a:sym typeface="Roboto"/>
            </a:endParaRPr>
          </a:p>
          <a:p>
            <a:pPr marL="457200" lvl="0" indent="0" algn="l" rtl="0">
              <a:lnSpc>
                <a:spcPct val="115000"/>
              </a:lnSpc>
              <a:spcBef>
                <a:spcPts val="0"/>
              </a:spcBef>
              <a:spcAft>
                <a:spcPts val="0"/>
              </a:spcAft>
              <a:buNone/>
            </a:pPr>
            <a:r>
              <a:rPr lang="en" sz="1400" b="0">
                <a:highlight>
                  <a:srgbClr val="FFFFFF"/>
                </a:highlight>
                <a:latin typeface="Roboto"/>
                <a:ea typeface="Roboto"/>
                <a:cs typeface="Roboto"/>
                <a:sym typeface="Roboto"/>
              </a:rPr>
              <a:t>The first step in the Standard of Care is training their employees who are either mandatory reporters (pastors, church administrators) or employees and volunteers who have direct contact with or supervisory control over children under age of 18.</a:t>
            </a:r>
            <a:endParaRPr sz="1400" b="0">
              <a:highlight>
                <a:srgbClr val="FFFFFF"/>
              </a:highlight>
              <a:latin typeface="Roboto"/>
              <a:ea typeface="Roboto"/>
              <a:cs typeface="Roboto"/>
              <a:sym typeface="Roboto"/>
            </a:endParaRPr>
          </a:p>
          <a:p>
            <a:pPr marL="457200" lvl="0" indent="-342900" algn="l" rtl="0">
              <a:lnSpc>
                <a:spcPct val="115000"/>
              </a:lnSpc>
              <a:spcBef>
                <a:spcPts val="0"/>
              </a:spcBef>
              <a:spcAft>
                <a:spcPts val="0"/>
              </a:spcAft>
              <a:buSzPts val="1800"/>
              <a:buFont typeface="Roboto"/>
              <a:buChar char="➔"/>
            </a:pPr>
            <a:r>
              <a:rPr lang="en" sz="1400" b="0">
                <a:highlight>
                  <a:srgbClr val="FFFFFF"/>
                </a:highlight>
                <a:latin typeface="Roboto"/>
                <a:ea typeface="Roboto"/>
                <a:cs typeface="Roboto"/>
                <a:sym typeface="Roboto"/>
              </a:rPr>
              <a:t>The second step of the Standard of Care responsibilities is the requirement to have each of these persons fingerprinted via Live Scan as a type of background check.</a:t>
            </a:r>
            <a:endParaRPr sz="1400" b="0">
              <a:highlight>
                <a:srgbClr val="FFFFFF"/>
              </a:highlight>
              <a:latin typeface="Roboto"/>
              <a:ea typeface="Roboto"/>
              <a:cs typeface="Roboto"/>
              <a:sym typeface="Roboto"/>
            </a:endParaRPr>
          </a:p>
          <a:p>
            <a:pPr marL="457200" lvl="0" indent="-342900" algn="l" rtl="0">
              <a:lnSpc>
                <a:spcPct val="115000"/>
              </a:lnSpc>
              <a:spcBef>
                <a:spcPts val="0"/>
              </a:spcBef>
              <a:spcAft>
                <a:spcPts val="0"/>
              </a:spcAft>
              <a:buSzPts val="1800"/>
              <a:buFont typeface="Roboto"/>
              <a:buChar char="➔"/>
            </a:pPr>
            <a:r>
              <a:rPr lang="en" sz="1400" b="0">
                <a:highlight>
                  <a:srgbClr val="FFFFFF"/>
                </a:highlight>
                <a:latin typeface="Roboto"/>
                <a:ea typeface="Roboto"/>
                <a:cs typeface="Roboto"/>
                <a:sym typeface="Roboto"/>
              </a:rPr>
              <a:t>The third step of the Standard of Care responsibilities is churches must adopt written policies covering the subjects of child abuse and neglect and reporting requirements.</a:t>
            </a:r>
            <a:endParaRPr sz="1400" b="0">
              <a:highlight>
                <a:srgbClr val="FFFFFF"/>
              </a:highlight>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3"/>
        <p:cNvGrpSpPr/>
        <p:nvPr/>
      </p:nvGrpSpPr>
      <p:grpSpPr>
        <a:xfrm>
          <a:off x="0" y="0"/>
          <a:ext cx="0" cy="0"/>
          <a:chOff x="0" y="0"/>
          <a:chExt cx="0" cy="0"/>
        </a:xfrm>
      </p:grpSpPr>
      <p:pic>
        <p:nvPicPr>
          <p:cNvPr id="84" name="Google Shape;84;p15"/>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85" name="Google Shape;85;p15" descr="Piece of duct tape sticking a note to the slide"/>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86" name="Google Shape;86;p15"/>
          <p:cNvSpPr txBox="1"/>
          <p:nvPr/>
        </p:nvSpPr>
        <p:spPr>
          <a:xfrm>
            <a:off x="2855550" y="687397"/>
            <a:ext cx="3432900" cy="762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3000" b="1">
                <a:solidFill>
                  <a:schemeClr val="lt2"/>
                </a:solidFill>
                <a:latin typeface="Raleway"/>
                <a:ea typeface="Raleway"/>
                <a:cs typeface="Raleway"/>
                <a:sym typeface="Raleway"/>
              </a:rPr>
              <a:t>Key Words:</a:t>
            </a:r>
            <a:endParaRPr sz="3000" b="1">
              <a:solidFill>
                <a:schemeClr val="lt2"/>
              </a:solidFill>
              <a:latin typeface="Raleway"/>
              <a:ea typeface="Raleway"/>
              <a:cs typeface="Raleway"/>
              <a:sym typeface="Raleway"/>
            </a:endParaRPr>
          </a:p>
        </p:txBody>
      </p:sp>
      <p:sp>
        <p:nvSpPr>
          <p:cNvPr id="87" name="Google Shape;87;p15"/>
          <p:cNvSpPr txBox="1">
            <a:spLocks noGrp="1"/>
          </p:cNvSpPr>
          <p:nvPr>
            <p:ph type="body" idx="4294967295"/>
          </p:nvPr>
        </p:nvSpPr>
        <p:spPr>
          <a:xfrm>
            <a:off x="2855550" y="1377480"/>
            <a:ext cx="3432900" cy="33279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chemeClr val="dk1"/>
              </a:buClr>
              <a:buSzPts val="1400"/>
              <a:buFont typeface="Raleway"/>
              <a:buChar char="➔"/>
            </a:pPr>
            <a:r>
              <a:rPr lang="en" sz="1400" b="1">
                <a:solidFill>
                  <a:schemeClr val="dk1"/>
                </a:solidFill>
                <a:highlight>
                  <a:srgbClr val="FFFFFF"/>
                </a:highlight>
                <a:latin typeface="Roboto"/>
                <a:ea typeface="Roboto"/>
                <a:cs typeface="Roboto"/>
                <a:sym typeface="Roboto"/>
              </a:rPr>
              <a:t>ORI Number</a:t>
            </a:r>
            <a:r>
              <a:rPr lang="en" sz="1400">
                <a:solidFill>
                  <a:schemeClr val="dk1"/>
                </a:solidFill>
                <a:highlight>
                  <a:srgbClr val="FFFFFF"/>
                </a:highlight>
                <a:latin typeface="Roboto"/>
                <a:ea typeface="Roboto"/>
                <a:cs typeface="Roboto"/>
                <a:sym typeface="Roboto"/>
              </a:rPr>
              <a:t>:</a:t>
            </a:r>
            <a:br>
              <a:rPr lang="en" sz="1400">
                <a:latin typeface="Raleway"/>
                <a:ea typeface="Raleway"/>
                <a:cs typeface="Raleway"/>
                <a:sym typeface="Raleway"/>
              </a:rPr>
            </a:br>
            <a:r>
              <a:rPr lang="en" sz="1000">
                <a:solidFill>
                  <a:srgbClr val="001D35"/>
                </a:solidFill>
                <a:highlight>
                  <a:srgbClr val="FFFFFF"/>
                </a:highlight>
                <a:latin typeface="Roboto"/>
                <a:ea typeface="Roboto"/>
                <a:cs typeface="Roboto"/>
                <a:sym typeface="Roboto"/>
              </a:rPr>
              <a:t>stands for "Originating Agency Identifier" and is a unique, nine-character code assigned to an authorized organization, essentially identifying the agency requesting the background check when submitting fingerprints for processing.</a:t>
            </a:r>
            <a:endParaRPr sz="1200">
              <a:latin typeface="Raleway"/>
              <a:ea typeface="Raleway"/>
              <a:cs typeface="Raleway"/>
              <a:sym typeface="Raleway"/>
            </a:endParaRPr>
          </a:p>
          <a:p>
            <a:pPr marL="457200" lvl="0" indent="-317500" algn="l" rtl="0">
              <a:spcBef>
                <a:spcPts val="1000"/>
              </a:spcBef>
              <a:spcAft>
                <a:spcPts val="0"/>
              </a:spcAft>
              <a:buClr>
                <a:schemeClr val="dk1"/>
              </a:buClr>
              <a:buSzPts val="1400"/>
              <a:buFont typeface="Raleway"/>
              <a:buChar char="➔"/>
            </a:pPr>
            <a:r>
              <a:rPr lang="en" sz="1400" b="1">
                <a:solidFill>
                  <a:schemeClr val="dk1"/>
                </a:solidFill>
                <a:highlight>
                  <a:srgbClr val="FFFFFF"/>
                </a:highlight>
                <a:latin typeface="Roboto"/>
                <a:ea typeface="Roboto"/>
                <a:cs typeface="Roboto"/>
                <a:sym typeface="Roboto"/>
              </a:rPr>
              <a:t>COR</a:t>
            </a:r>
            <a:r>
              <a:rPr lang="en" sz="1400">
                <a:solidFill>
                  <a:schemeClr val="dk1"/>
                </a:solidFill>
                <a:highlight>
                  <a:srgbClr val="FFFFFF"/>
                </a:highlight>
                <a:latin typeface="Roboto"/>
                <a:ea typeface="Roboto"/>
                <a:cs typeface="Roboto"/>
                <a:sym typeface="Roboto"/>
              </a:rPr>
              <a:t>:</a:t>
            </a:r>
            <a:br>
              <a:rPr lang="en" sz="1400">
                <a:latin typeface="Raleway"/>
                <a:ea typeface="Raleway"/>
                <a:cs typeface="Raleway"/>
                <a:sym typeface="Raleway"/>
              </a:rPr>
            </a:br>
            <a:r>
              <a:rPr lang="en" sz="1000">
                <a:solidFill>
                  <a:srgbClr val="001D35"/>
                </a:solidFill>
                <a:highlight>
                  <a:srgbClr val="FFFFFF"/>
                </a:highlight>
                <a:latin typeface="Roboto"/>
                <a:ea typeface="Roboto"/>
                <a:cs typeface="Roboto"/>
                <a:sym typeface="Roboto"/>
              </a:rPr>
              <a:t>“Custodian of Records”, this is an individual within the local church (who should </a:t>
            </a:r>
            <a:r>
              <a:rPr lang="en" sz="1000" b="1">
                <a:solidFill>
                  <a:srgbClr val="001D35"/>
                </a:solidFill>
                <a:highlight>
                  <a:srgbClr val="FFFFFF"/>
                </a:highlight>
                <a:latin typeface="Roboto"/>
                <a:ea typeface="Roboto"/>
                <a:cs typeface="Roboto"/>
                <a:sym typeface="Roboto"/>
              </a:rPr>
              <a:t>not</a:t>
            </a:r>
            <a:r>
              <a:rPr lang="en" sz="1000">
                <a:solidFill>
                  <a:srgbClr val="001D35"/>
                </a:solidFill>
                <a:highlight>
                  <a:srgbClr val="FFFFFF"/>
                </a:highlight>
                <a:latin typeface="Roboto"/>
                <a:ea typeface="Roboto"/>
                <a:cs typeface="Roboto"/>
                <a:sym typeface="Roboto"/>
              </a:rPr>
              <a:t> be the lead/senior pastor)  that is responsible for managing, safeguarding, and controlling all official records from the Department of Justice. </a:t>
            </a:r>
            <a:r>
              <a:rPr lang="en" sz="1000" b="1" i="1">
                <a:solidFill>
                  <a:srgbClr val="001D35"/>
                </a:solidFill>
                <a:highlight>
                  <a:srgbClr val="FFFFFF"/>
                </a:highlight>
                <a:latin typeface="Roboto"/>
                <a:ea typeface="Roboto"/>
                <a:cs typeface="Roboto"/>
                <a:sym typeface="Roboto"/>
              </a:rPr>
              <a:t>Expl: board member, administrative assistant, ect.</a:t>
            </a:r>
            <a:endParaRPr sz="1200" b="1" i="1">
              <a:latin typeface="Raleway"/>
              <a:ea typeface="Raleway"/>
              <a:cs typeface="Raleway"/>
              <a:sym typeface="Raleway"/>
            </a:endParaRPr>
          </a:p>
          <a:p>
            <a:pPr marL="457200" lvl="0" indent="-317500" algn="l" rtl="0">
              <a:spcBef>
                <a:spcPts val="1000"/>
              </a:spcBef>
              <a:spcAft>
                <a:spcPts val="1000"/>
              </a:spcAft>
              <a:buClr>
                <a:schemeClr val="dk1"/>
              </a:buClr>
              <a:buSzPts val="1400"/>
              <a:buFont typeface="Raleway"/>
              <a:buChar char="➔"/>
            </a:pPr>
            <a:r>
              <a:rPr lang="en" sz="1400" b="1">
                <a:solidFill>
                  <a:schemeClr val="dk1"/>
                </a:solidFill>
                <a:highlight>
                  <a:srgbClr val="FFFFFF"/>
                </a:highlight>
                <a:latin typeface="Roboto"/>
                <a:ea typeface="Roboto"/>
                <a:cs typeface="Roboto"/>
                <a:sym typeface="Roboto"/>
              </a:rPr>
              <a:t>DOJ:</a:t>
            </a:r>
            <a:br>
              <a:rPr lang="en" sz="1400">
                <a:latin typeface="Raleway"/>
                <a:ea typeface="Raleway"/>
                <a:cs typeface="Raleway"/>
                <a:sym typeface="Raleway"/>
              </a:rPr>
            </a:br>
            <a:r>
              <a:rPr lang="en" sz="1000">
                <a:solidFill>
                  <a:srgbClr val="001D35"/>
                </a:solidFill>
                <a:highlight>
                  <a:srgbClr val="FFFFFF"/>
                </a:highlight>
                <a:latin typeface="Roboto"/>
                <a:ea typeface="Roboto"/>
                <a:cs typeface="Roboto"/>
                <a:sym typeface="Roboto"/>
              </a:rPr>
              <a:t>Department of Justice</a:t>
            </a:r>
            <a:endParaRPr sz="1200">
              <a:solidFill>
                <a:schemeClr val="dk2"/>
              </a:solidFill>
              <a:latin typeface="Raleway"/>
              <a:ea typeface="Raleway"/>
              <a:cs typeface="Raleway"/>
              <a:sym typeface="Ralewa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6"/>
          <p:cNvSpPr txBox="1">
            <a:spLocks noGrp="1"/>
          </p:cNvSpPr>
          <p:nvPr>
            <p:ph type="title"/>
          </p:nvPr>
        </p:nvSpPr>
        <p:spPr>
          <a:xfrm>
            <a:off x="283100" y="392225"/>
            <a:ext cx="8631600" cy="455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200"/>
              <a:t>What do I do now? </a:t>
            </a:r>
            <a:endParaRPr sz="2000"/>
          </a:p>
          <a:p>
            <a:pPr marL="0" lvl="0" indent="0" algn="l" rtl="0">
              <a:spcBef>
                <a:spcPts val="0"/>
              </a:spcBef>
              <a:spcAft>
                <a:spcPts val="0"/>
              </a:spcAft>
              <a:buNone/>
            </a:pPr>
            <a:endParaRPr sz="2000"/>
          </a:p>
          <a:p>
            <a:pPr marL="457200" lvl="0" indent="-355600" algn="l" rtl="0">
              <a:spcBef>
                <a:spcPts val="0"/>
              </a:spcBef>
              <a:spcAft>
                <a:spcPts val="0"/>
              </a:spcAft>
              <a:buClr>
                <a:schemeClr val="accent5"/>
              </a:buClr>
              <a:buSzPts val="2000"/>
              <a:buChar char="➔"/>
            </a:pPr>
            <a:r>
              <a:rPr lang="en" sz="1800">
                <a:solidFill>
                  <a:schemeClr val="accent5"/>
                </a:solidFill>
              </a:rPr>
              <a:t>Register as a “Youth Services Organization” with the DOJ to get your ORI number. </a:t>
            </a:r>
            <a:r>
              <a:rPr lang="en" sz="1500">
                <a:solidFill>
                  <a:schemeClr val="accent5"/>
                </a:solidFill>
              </a:rPr>
              <a:t>(You will need your 501-C3 document ready to submit with your application.)</a:t>
            </a:r>
            <a:endParaRPr sz="1500">
              <a:solidFill>
                <a:schemeClr val="accent5"/>
              </a:solidFill>
            </a:endParaRPr>
          </a:p>
          <a:p>
            <a:pPr marL="457200" lvl="0" indent="-355600" algn="l" rtl="0">
              <a:spcBef>
                <a:spcPts val="0"/>
              </a:spcBef>
              <a:spcAft>
                <a:spcPts val="0"/>
              </a:spcAft>
              <a:buClr>
                <a:schemeClr val="accent5"/>
              </a:buClr>
              <a:buSzPts val="2000"/>
              <a:buChar char="➔"/>
            </a:pPr>
            <a:r>
              <a:rPr lang="en" sz="1800">
                <a:solidFill>
                  <a:schemeClr val="accent5"/>
                </a:solidFill>
              </a:rPr>
              <a:t>Determine the COR and establish a secure email to receive correspondence from the DOJ.</a:t>
            </a:r>
            <a:endParaRPr sz="1800">
              <a:solidFill>
                <a:schemeClr val="accent5"/>
              </a:solidFill>
            </a:endParaRPr>
          </a:p>
          <a:p>
            <a:pPr marL="457200" lvl="0" indent="-355600" algn="l" rtl="0">
              <a:spcBef>
                <a:spcPts val="0"/>
              </a:spcBef>
              <a:spcAft>
                <a:spcPts val="0"/>
              </a:spcAft>
              <a:buClr>
                <a:schemeClr val="accent5"/>
              </a:buClr>
              <a:buSzPts val="2000"/>
              <a:buChar char="➔"/>
            </a:pPr>
            <a:r>
              <a:rPr lang="en" sz="1800">
                <a:solidFill>
                  <a:schemeClr val="accent5"/>
                </a:solidFill>
              </a:rPr>
              <a:t>Start training employees and volunteers.</a:t>
            </a:r>
            <a:endParaRPr sz="1800">
              <a:solidFill>
                <a:schemeClr val="accent5"/>
              </a:solidFill>
            </a:endParaRPr>
          </a:p>
          <a:p>
            <a:pPr marL="457200" lvl="0" indent="-355600" algn="l" rtl="0">
              <a:spcBef>
                <a:spcPts val="0"/>
              </a:spcBef>
              <a:spcAft>
                <a:spcPts val="0"/>
              </a:spcAft>
              <a:buClr>
                <a:schemeClr val="accent5"/>
              </a:buClr>
              <a:buSzPts val="2000"/>
              <a:buChar char="➔"/>
            </a:pPr>
            <a:r>
              <a:rPr lang="en" sz="1800">
                <a:solidFill>
                  <a:schemeClr val="accent5"/>
                </a:solidFill>
              </a:rPr>
              <a:t>Write your local church’s policies and procedures.</a:t>
            </a:r>
            <a:endParaRPr sz="1800">
              <a:solidFill>
                <a:schemeClr val="accent5"/>
              </a:solidFill>
            </a:endParaRPr>
          </a:p>
          <a:p>
            <a:pPr marL="457200" lvl="0" indent="-342900" algn="l" rtl="0">
              <a:spcBef>
                <a:spcPts val="0"/>
              </a:spcBef>
              <a:spcAft>
                <a:spcPts val="0"/>
              </a:spcAft>
              <a:buClr>
                <a:schemeClr val="accent5"/>
              </a:buClr>
              <a:buSzPts val="1800"/>
              <a:buChar char="➔"/>
            </a:pPr>
            <a:r>
              <a:rPr lang="en" sz="1800">
                <a:solidFill>
                  <a:schemeClr val="accent5"/>
                </a:solidFill>
              </a:rPr>
              <a:t>Prepare Annual Applicant Waivers allowing the release </a:t>
            </a:r>
            <a:endParaRPr sz="1800">
              <a:solidFill>
                <a:schemeClr val="accent5"/>
              </a:solidFill>
            </a:endParaRPr>
          </a:p>
          <a:p>
            <a:pPr marL="0" lvl="0" indent="0" algn="l" rtl="0">
              <a:spcBef>
                <a:spcPts val="0"/>
              </a:spcBef>
              <a:spcAft>
                <a:spcPts val="0"/>
              </a:spcAft>
              <a:buNone/>
            </a:pPr>
            <a:r>
              <a:rPr lang="en" sz="1800">
                <a:solidFill>
                  <a:schemeClr val="accent5"/>
                </a:solidFill>
              </a:rPr>
              <a:t>        of state and federal level criminal history information. </a:t>
            </a:r>
            <a:endParaRPr sz="1800">
              <a:solidFill>
                <a:schemeClr val="accent5"/>
              </a:solidFill>
            </a:endParaRPr>
          </a:p>
          <a:p>
            <a:pPr marL="0" lvl="0" indent="0" algn="l" rtl="0">
              <a:spcBef>
                <a:spcPts val="0"/>
              </a:spcBef>
              <a:spcAft>
                <a:spcPts val="0"/>
              </a:spcAft>
              <a:buNone/>
            </a:pPr>
            <a:r>
              <a:rPr lang="en" sz="1800">
                <a:solidFill>
                  <a:schemeClr val="accent5"/>
                </a:solidFill>
              </a:rPr>
              <a:t>         </a:t>
            </a:r>
            <a:r>
              <a:rPr lang="en" sz="1800"/>
              <a:t>*Signed annually</a:t>
            </a:r>
            <a:endParaRPr sz="1800">
              <a:solidFill>
                <a:schemeClr val="accent5"/>
              </a:solidFill>
            </a:endParaRPr>
          </a:p>
          <a:p>
            <a:pPr marL="457200" lvl="0" indent="-342900" algn="l" rtl="0">
              <a:spcBef>
                <a:spcPts val="0"/>
              </a:spcBef>
              <a:spcAft>
                <a:spcPts val="0"/>
              </a:spcAft>
              <a:buClr>
                <a:schemeClr val="accent5"/>
              </a:buClr>
              <a:buSzPts val="1800"/>
              <a:buChar char="➔"/>
            </a:pPr>
            <a:r>
              <a:rPr lang="en" sz="1800">
                <a:solidFill>
                  <a:schemeClr val="accent5"/>
                </a:solidFill>
              </a:rPr>
              <a:t>Complete Live Scans for employees and volunteers once </a:t>
            </a:r>
            <a:endParaRPr sz="1800">
              <a:solidFill>
                <a:schemeClr val="accent5"/>
              </a:solidFill>
            </a:endParaRPr>
          </a:p>
          <a:p>
            <a:pPr marL="457200" lvl="0" indent="0" algn="l" rtl="0">
              <a:spcBef>
                <a:spcPts val="0"/>
              </a:spcBef>
              <a:spcAft>
                <a:spcPts val="0"/>
              </a:spcAft>
              <a:buNone/>
            </a:pPr>
            <a:r>
              <a:rPr lang="en" sz="1800">
                <a:solidFill>
                  <a:schemeClr val="accent5"/>
                </a:solidFill>
              </a:rPr>
              <a:t>you have received your ORI number.</a:t>
            </a:r>
            <a:endParaRPr sz="1800">
              <a:solidFill>
                <a:schemeClr val="accent5"/>
              </a:solidFill>
            </a:endParaRPr>
          </a:p>
        </p:txBody>
      </p:sp>
      <p:grpSp>
        <p:nvGrpSpPr>
          <p:cNvPr id="93" name="Google Shape;93;p16"/>
          <p:cNvGrpSpPr/>
          <p:nvPr/>
        </p:nvGrpSpPr>
        <p:grpSpPr>
          <a:xfrm>
            <a:off x="7036253" y="2470764"/>
            <a:ext cx="2107420" cy="2477962"/>
            <a:chOff x="6803275" y="395363"/>
            <a:chExt cx="2212050" cy="2537076"/>
          </a:xfrm>
        </p:grpSpPr>
        <p:pic>
          <p:nvPicPr>
            <p:cNvPr id="94" name="Google Shape;94;p16"/>
            <p:cNvPicPr preferRelativeResize="0"/>
            <p:nvPr/>
          </p:nvPicPr>
          <p:blipFill>
            <a:blip r:embed="rId3">
              <a:alphaModFix/>
            </a:blip>
            <a:stretch>
              <a:fillRect/>
            </a:stretch>
          </p:blipFill>
          <p:spPr>
            <a:xfrm>
              <a:off x="6803275" y="427445"/>
              <a:ext cx="2212050" cy="2504994"/>
            </a:xfrm>
            <a:prstGeom prst="rect">
              <a:avLst/>
            </a:prstGeom>
            <a:noFill/>
            <a:ln>
              <a:noFill/>
            </a:ln>
          </p:spPr>
        </p:pic>
        <p:pic>
          <p:nvPicPr>
            <p:cNvPr id="95" name="Google Shape;95;p16" descr="Piece of duct tape sticking a note to the slide"/>
            <p:cNvPicPr preferRelativeResize="0"/>
            <p:nvPr/>
          </p:nvPicPr>
          <p:blipFill rotWithShape="1">
            <a:blip r:embed="rId4">
              <a:alphaModFix/>
            </a:blip>
            <a:srcRect l="9244" t="5926" r="2118" b="10011"/>
            <a:stretch/>
          </p:blipFill>
          <p:spPr>
            <a:xfrm rot="154826">
              <a:off x="7370675" y="419419"/>
              <a:ext cx="1077273" cy="382687"/>
            </a:xfrm>
            <a:prstGeom prst="rect">
              <a:avLst/>
            </a:prstGeom>
            <a:noFill/>
            <a:ln>
              <a:noFill/>
            </a:ln>
          </p:spPr>
        </p:pic>
        <p:sp>
          <p:nvSpPr>
            <p:cNvPr id="96" name="Google Shape;96;p16"/>
            <p:cNvSpPr txBox="1"/>
            <p:nvPr/>
          </p:nvSpPr>
          <p:spPr>
            <a:xfrm>
              <a:off x="6944800" y="684231"/>
              <a:ext cx="1929000" cy="200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2"/>
                </a:buClr>
                <a:buSzPts val="1100"/>
                <a:buFont typeface="Arial"/>
                <a:buNone/>
              </a:pPr>
              <a:r>
                <a:rPr lang="en" b="1">
                  <a:solidFill>
                    <a:schemeClr val="dk1"/>
                  </a:solidFill>
                  <a:latin typeface="Raleway"/>
                  <a:ea typeface="Raleway"/>
                  <a:cs typeface="Raleway"/>
                  <a:sym typeface="Raleway"/>
                </a:rPr>
                <a:t>Tip</a:t>
              </a:r>
              <a:endParaRPr b="1">
                <a:solidFill>
                  <a:schemeClr val="dk1"/>
                </a:solidFill>
                <a:latin typeface="Raleway"/>
                <a:ea typeface="Raleway"/>
                <a:cs typeface="Raleway"/>
                <a:sym typeface="Raleway"/>
              </a:endParaRPr>
            </a:p>
            <a:p>
              <a:pPr marL="0" lvl="0" indent="0" algn="ctr" rtl="0">
                <a:spcBef>
                  <a:spcPts val="800"/>
                </a:spcBef>
                <a:spcAft>
                  <a:spcPts val="800"/>
                </a:spcAft>
                <a:buNone/>
              </a:pPr>
              <a:r>
                <a:rPr lang="en" sz="1200">
                  <a:solidFill>
                    <a:schemeClr val="dk2"/>
                  </a:solidFill>
                  <a:latin typeface="Raleway"/>
                  <a:ea typeface="Raleway"/>
                  <a:cs typeface="Raleway"/>
                  <a:sym typeface="Raleway"/>
                </a:rPr>
                <a:t>Church HR Network is a great tool for policy and procedure templates as well as online training. They provide a certificate and reminders for ongoing training. </a:t>
              </a:r>
              <a:endParaRPr sz="1200" b="1">
                <a:solidFill>
                  <a:schemeClr val="dk2"/>
                </a:solidFill>
                <a:latin typeface="Raleway"/>
                <a:ea typeface="Raleway"/>
                <a:cs typeface="Raleway"/>
                <a:sym typeface="Raleway"/>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sp>
        <p:nvSpPr>
          <p:cNvPr id="101" name="Google Shape;101;p17"/>
          <p:cNvSpPr txBox="1">
            <a:spLocks noGrp="1"/>
          </p:cNvSpPr>
          <p:nvPr>
            <p:ph type="title"/>
          </p:nvPr>
        </p:nvSpPr>
        <p:spPr>
          <a:xfrm>
            <a:off x="260850" y="182025"/>
            <a:ext cx="8622300" cy="4790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200">
                <a:solidFill>
                  <a:schemeClr val="dk1"/>
                </a:solidFill>
              </a:rPr>
              <a:t>Church HR Network Membership</a:t>
            </a:r>
            <a:endParaRPr sz="4200">
              <a:solidFill>
                <a:schemeClr val="dk1"/>
              </a:solidFill>
            </a:endParaRPr>
          </a:p>
          <a:p>
            <a:pPr marL="0" lvl="0" indent="0" algn="l" rtl="0">
              <a:spcBef>
                <a:spcPts val="1000"/>
              </a:spcBef>
              <a:spcAft>
                <a:spcPts val="0"/>
              </a:spcAft>
              <a:buNone/>
            </a:pPr>
            <a:r>
              <a:rPr lang="en" sz="2400" b="0">
                <a:solidFill>
                  <a:srgbClr val="37474F"/>
                </a:solidFill>
              </a:rPr>
              <a:t>Offers the following:</a:t>
            </a:r>
            <a:endParaRPr sz="2400" b="0">
              <a:solidFill>
                <a:srgbClr val="37474F"/>
              </a:solidFill>
            </a:endParaRPr>
          </a:p>
          <a:p>
            <a:pPr marL="457200" lvl="0" indent="-355600" algn="l" rtl="0">
              <a:lnSpc>
                <a:spcPct val="115000"/>
              </a:lnSpc>
              <a:spcBef>
                <a:spcPts val="1000"/>
              </a:spcBef>
              <a:spcAft>
                <a:spcPts val="0"/>
              </a:spcAft>
              <a:buClr>
                <a:srgbClr val="37474F"/>
              </a:buClr>
              <a:buSzPts val="2000"/>
              <a:buChar char="➔"/>
            </a:pPr>
            <a:r>
              <a:rPr lang="en" sz="2000" b="0">
                <a:solidFill>
                  <a:srgbClr val="37474F"/>
                </a:solidFill>
              </a:rPr>
              <a:t>Policies and Procedures in editable form for your church</a:t>
            </a:r>
            <a:endParaRPr sz="2000" b="0">
              <a:solidFill>
                <a:srgbClr val="37474F"/>
              </a:solidFill>
            </a:endParaRPr>
          </a:p>
          <a:p>
            <a:pPr marL="457200" lvl="0" indent="-355600" algn="l" rtl="0">
              <a:lnSpc>
                <a:spcPct val="115000"/>
              </a:lnSpc>
              <a:spcBef>
                <a:spcPts val="0"/>
              </a:spcBef>
              <a:spcAft>
                <a:spcPts val="0"/>
              </a:spcAft>
              <a:buClr>
                <a:srgbClr val="37474F"/>
              </a:buClr>
              <a:buSzPts val="2000"/>
              <a:buChar char="➔"/>
            </a:pPr>
            <a:r>
              <a:rPr lang="en" sz="2000" b="0">
                <a:solidFill>
                  <a:srgbClr val="37474F"/>
                </a:solidFill>
              </a:rPr>
              <a:t>Training Videos</a:t>
            </a:r>
            <a:endParaRPr sz="2000" b="0">
              <a:solidFill>
                <a:srgbClr val="37474F"/>
              </a:solidFill>
            </a:endParaRPr>
          </a:p>
          <a:p>
            <a:pPr marL="457200" lvl="0" indent="-355600" algn="l" rtl="0">
              <a:lnSpc>
                <a:spcPct val="115000"/>
              </a:lnSpc>
              <a:spcBef>
                <a:spcPts val="0"/>
              </a:spcBef>
              <a:spcAft>
                <a:spcPts val="0"/>
              </a:spcAft>
              <a:buClr>
                <a:srgbClr val="37474F"/>
              </a:buClr>
              <a:buSzPts val="2000"/>
              <a:buChar char="➔"/>
            </a:pPr>
            <a:r>
              <a:rPr lang="en" sz="2000" b="0">
                <a:solidFill>
                  <a:srgbClr val="37474F"/>
                </a:solidFill>
              </a:rPr>
              <a:t>Can review your ORI application before it is sent to the DOJ to catch any mistakes and answer any questions</a:t>
            </a:r>
            <a:endParaRPr sz="2000" b="0">
              <a:solidFill>
                <a:srgbClr val="37474F"/>
              </a:solidFill>
            </a:endParaRPr>
          </a:p>
          <a:p>
            <a:pPr marL="457200" lvl="0" indent="-355600" algn="l" rtl="0">
              <a:lnSpc>
                <a:spcPct val="115000"/>
              </a:lnSpc>
              <a:spcBef>
                <a:spcPts val="0"/>
              </a:spcBef>
              <a:spcAft>
                <a:spcPts val="0"/>
              </a:spcAft>
              <a:buClr>
                <a:srgbClr val="37474F"/>
              </a:buClr>
              <a:buSzPts val="2000"/>
              <a:buChar char="➔"/>
            </a:pPr>
            <a:r>
              <a:rPr lang="en" sz="2000" b="0">
                <a:solidFill>
                  <a:srgbClr val="37474F"/>
                </a:solidFill>
              </a:rPr>
              <a:t>On-Call support as well as email support</a:t>
            </a:r>
            <a:endParaRPr sz="2000" b="0">
              <a:solidFill>
                <a:srgbClr val="37474F"/>
              </a:solidFill>
            </a:endParaRPr>
          </a:p>
          <a:p>
            <a:pPr marL="457200" lvl="0" indent="-355600" algn="l" rtl="0">
              <a:lnSpc>
                <a:spcPct val="115000"/>
              </a:lnSpc>
              <a:spcBef>
                <a:spcPts val="0"/>
              </a:spcBef>
              <a:spcAft>
                <a:spcPts val="0"/>
              </a:spcAft>
              <a:buClr>
                <a:srgbClr val="37474F"/>
              </a:buClr>
              <a:buSzPts val="2000"/>
              <a:buChar char="➔"/>
            </a:pPr>
            <a:r>
              <a:rPr lang="en" sz="2000" b="0">
                <a:solidFill>
                  <a:srgbClr val="37474F"/>
                </a:solidFill>
              </a:rPr>
              <a:t>Assistance for many HR topics such as:</a:t>
            </a:r>
            <a:endParaRPr sz="2000" b="0">
              <a:solidFill>
                <a:srgbClr val="37474F"/>
              </a:solidFill>
            </a:endParaRPr>
          </a:p>
          <a:p>
            <a:pPr marL="914400" lvl="1" indent="-323850" algn="l" rtl="0">
              <a:lnSpc>
                <a:spcPct val="115000"/>
              </a:lnSpc>
              <a:spcBef>
                <a:spcPts val="0"/>
              </a:spcBef>
              <a:spcAft>
                <a:spcPts val="0"/>
              </a:spcAft>
              <a:buClr>
                <a:srgbClr val="37474F"/>
              </a:buClr>
              <a:buSzPts val="1500"/>
              <a:buChar char="◆"/>
            </a:pPr>
            <a:r>
              <a:rPr lang="en" sz="1500" b="0" i="1">
                <a:solidFill>
                  <a:srgbClr val="37474F"/>
                </a:solidFill>
              </a:rPr>
              <a:t>Recruiting, hiring, and interviewing; Policy and best practices; Crisis management; Dealing with difficult employees; Performance management and so much more.</a:t>
            </a:r>
            <a:endParaRPr sz="1500" b="0" i="1">
              <a:solidFill>
                <a:srgbClr val="37474F"/>
              </a:solidFill>
            </a:endParaRPr>
          </a:p>
          <a:p>
            <a:pPr marL="457200" lvl="0" indent="-342900" algn="l" rtl="0">
              <a:lnSpc>
                <a:spcPct val="115000"/>
              </a:lnSpc>
              <a:spcBef>
                <a:spcPts val="0"/>
              </a:spcBef>
              <a:spcAft>
                <a:spcPts val="0"/>
              </a:spcAft>
              <a:buClr>
                <a:schemeClr val="dk1"/>
              </a:buClr>
              <a:buSzPts val="1800"/>
              <a:buChar char="➔"/>
            </a:pPr>
            <a:r>
              <a:rPr lang="en" sz="1800">
                <a:solidFill>
                  <a:schemeClr val="dk1"/>
                </a:solidFill>
              </a:rPr>
              <a:t>The District Office has purchased a membership with Church HR Network for every church on our district.</a:t>
            </a:r>
            <a:endParaRPr sz="18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8"/>
          <p:cNvSpPr txBox="1">
            <a:spLocks noGrp="1"/>
          </p:cNvSpPr>
          <p:nvPr>
            <p:ph type="title"/>
          </p:nvPr>
        </p:nvSpPr>
        <p:spPr>
          <a:xfrm>
            <a:off x="283100" y="392225"/>
            <a:ext cx="8631600" cy="455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200"/>
              <a:t>Breakdown of the costs </a:t>
            </a:r>
            <a:endParaRPr sz="4200"/>
          </a:p>
          <a:p>
            <a:pPr marL="0" lvl="0" indent="0" algn="l" rtl="0">
              <a:spcBef>
                <a:spcPts val="0"/>
              </a:spcBef>
              <a:spcAft>
                <a:spcPts val="0"/>
              </a:spcAft>
              <a:buNone/>
            </a:pPr>
            <a:r>
              <a:rPr lang="en" sz="2200"/>
              <a:t>Start-up costs:</a:t>
            </a:r>
            <a:endParaRPr sz="2200"/>
          </a:p>
          <a:p>
            <a:pPr marL="457200" lvl="0" indent="-368300" algn="l" rtl="0">
              <a:spcBef>
                <a:spcPts val="0"/>
              </a:spcBef>
              <a:spcAft>
                <a:spcPts val="0"/>
              </a:spcAft>
              <a:buClr>
                <a:schemeClr val="accent5"/>
              </a:buClr>
              <a:buSzPts val="2200"/>
              <a:buChar char="➔"/>
            </a:pPr>
            <a:r>
              <a:rPr lang="en" sz="2000">
                <a:solidFill>
                  <a:schemeClr val="accent5"/>
                </a:solidFill>
              </a:rPr>
              <a:t>Applying as a “Youth Services Organization” with the DOJ - </a:t>
            </a:r>
            <a:r>
              <a:rPr lang="en" sz="2000"/>
              <a:t>$79</a:t>
            </a:r>
            <a:endParaRPr sz="2000"/>
          </a:p>
          <a:p>
            <a:pPr marL="457200" lvl="0" indent="-368300" algn="l" rtl="0">
              <a:spcBef>
                <a:spcPts val="0"/>
              </a:spcBef>
              <a:spcAft>
                <a:spcPts val="0"/>
              </a:spcAft>
              <a:buClr>
                <a:schemeClr val="accent5"/>
              </a:buClr>
              <a:buSzPts val="2200"/>
              <a:buChar char="➔"/>
            </a:pPr>
            <a:r>
              <a:rPr lang="en" sz="2000">
                <a:solidFill>
                  <a:schemeClr val="accent5"/>
                </a:solidFill>
              </a:rPr>
              <a:t>COR fingerprints as a DOJ submitter </a:t>
            </a:r>
            <a:r>
              <a:rPr lang="en" sz="1000">
                <a:solidFill>
                  <a:schemeClr val="accent5"/>
                </a:solidFill>
              </a:rPr>
              <a:t>(background and rolling fee)</a:t>
            </a:r>
            <a:r>
              <a:rPr lang="en" sz="2000">
                <a:solidFill>
                  <a:schemeClr val="accent5"/>
                </a:solidFill>
              </a:rPr>
              <a:t> - </a:t>
            </a:r>
            <a:r>
              <a:rPr lang="en" sz="2000"/>
              <a:t>$109</a:t>
            </a:r>
            <a:r>
              <a:rPr lang="en" sz="2000">
                <a:solidFill>
                  <a:schemeClr val="accent5"/>
                </a:solidFill>
              </a:rPr>
              <a:t> </a:t>
            </a:r>
            <a:endParaRPr sz="2000"/>
          </a:p>
          <a:p>
            <a:pPr marL="0" lvl="0" indent="0" algn="l" rtl="0">
              <a:spcBef>
                <a:spcPts val="0"/>
              </a:spcBef>
              <a:spcAft>
                <a:spcPts val="0"/>
              </a:spcAft>
              <a:buNone/>
            </a:pPr>
            <a:endParaRPr sz="2200"/>
          </a:p>
          <a:p>
            <a:pPr marL="0" lvl="0" indent="0" algn="l" rtl="0">
              <a:spcBef>
                <a:spcPts val="0"/>
              </a:spcBef>
              <a:spcAft>
                <a:spcPts val="0"/>
              </a:spcAft>
              <a:buNone/>
            </a:pPr>
            <a:r>
              <a:rPr lang="en" sz="2200"/>
              <a:t>Ongoing costs:</a:t>
            </a:r>
            <a:endParaRPr sz="2000">
              <a:solidFill>
                <a:schemeClr val="accent5"/>
              </a:solidFill>
            </a:endParaRPr>
          </a:p>
          <a:p>
            <a:pPr marL="457200" lvl="0" indent="-368300" algn="l" rtl="0">
              <a:spcBef>
                <a:spcPts val="0"/>
              </a:spcBef>
              <a:spcAft>
                <a:spcPts val="0"/>
              </a:spcAft>
              <a:buClr>
                <a:schemeClr val="accent5"/>
              </a:buClr>
              <a:buSzPts val="2200"/>
              <a:buChar char="➔"/>
            </a:pPr>
            <a:r>
              <a:rPr lang="en" sz="2000">
                <a:solidFill>
                  <a:schemeClr val="accent5"/>
                </a:solidFill>
              </a:rPr>
              <a:t>Training fees will vary depending on the method you choose.</a:t>
            </a:r>
            <a:endParaRPr sz="2000">
              <a:solidFill>
                <a:schemeClr val="accent5"/>
              </a:solidFill>
            </a:endParaRPr>
          </a:p>
          <a:p>
            <a:pPr marL="457200" lvl="0" indent="-368300" algn="l" rtl="0">
              <a:spcBef>
                <a:spcPts val="0"/>
              </a:spcBef>
              <a:spcAft>
                <a:spcPts val="0"/>
              </a:spcAft>
              <a:buClr>
                <a:schemeClr val="accent5"/>
              </a:buClr>
              <a:buSzPts val="2200"/>
              <a:buChar char="➔"/>
            </a:pPr>
            <a:r>
              <a:rPr lang="en" sz="2000">
                <a:solidFill>
                  <a:schemeClr val="accent5"/>
                </a:solidFill>
              </a:rPr>
              <a:t>Rolling fees paid to the vendor to get a Live Scan - </a:t>
            </a:r>
            <a:r>
              <a:rPr lang="en" sz="2000"/>
              <a:t>$25-$100</a:t>
            </a:r>
            <a:endParaRPr sz="1600"/>
          </a:p>
          <a:p>
            <a:pPr marL="457200" lvl="0" indent="-368300" algn="l" rtl="0">
              <a:spcBef>
                <a:spcPts val="0"/>
              </a:spcBef>
              <a:spcAft>
                <a:spcPts val="0"/>
              </a:spcAft>
              <a:buClr>
                <a:schemeClr val="accent5"/>
              </a:buClr>
              <a:buSzPts val="2200"/>
              <a:buChar char="➔"/>
            </a:pPr>
            <a:r>
              <a:rPr lang="en" sz="2000">
                <a:solidFill>
                  <a:schemeClr val="accent5"/>
                </a:solidFill>
              </a:rPr>
              <a:t>DOJ report including subsequent arrests; fee is waived for volunteers; employees - </a:t>
            </a:r>
            <a:r>
              <a:rPr lang="en" sz="2000"/>
              <a:t>$32</a:t>
            </a:r>
            <a:endParaRPr sz="2000"/>
          </a:p>
          <a:p>
            <a:pPr marL="457200" lvl="0" indent="-355600" algn="l" rtl="0">
              <a:spcBef>
                <a:spcPts val="0"/>
              </a:spcBef>
              <a:spcAft>
                <a:spcPts val="0"/>
              </a:spcAft>
              <a:buClr>
                <a:schemeClr val="accent5"/>
              </a:buClr>
              <a:buSzPts val="2000"/>
              <a:buChar char="➔"/>
            </a:pPr>
            <a:r>
              <a:rPr lang="en" sz="2000">
                <a:solidFill>
                  <a:schemeClr val="accent5"/>
                </a:solidFill>
              </a:rPr>
              <a:t>FBI screening through Live Scan - </a:t>
            </a:r>
            <a:r>
              <a:rPr lang="en" sz="2000"/>
              <a:t>$17</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0"/>
        <p:cNvGrpSpPr/>
        <p:nvPr/>
      </p:nvGrpSpPr>
      <p:grpSpPr>
        <a:xfrm>
          <a:off x="0" y="0"/>
          <a:ext cx="0" cy="0"/>
          <a:chOff x="0" y="0"/>
          <a:chExt cx="0" cy="0"/>
        </a:xfrm>
      </p:grpSpPr>
      <p:pic>
        <p:nvPicPr>
          <p:cNvPr id="111" name="Google Shape;111;p19"/>
          <p:cNvPicPr preferRelativeResize="0"/>
          <p:nvPr/>
        </p:nvPicPr>
        <p:blipFill>
          <a:blip r:embed="rId3">
            <a:alphaModFix/>
          </a:blip>
          <a:stretch>
            <a:fillRect/>
          </a:stretch>
        </p:blipFill>
        <p:spPr>
          <a:xfrm>
            <a:off x="2444700" y="162737"/>
            <a:ext cx="4254600" cy="4818038"/>
          </a:xfrm>
          <a:prstGeom prst="rect">
            <a:avLst/>
          </a:prstGeom>
          <a:noFill/>
          <a:ln>
            <a:noFill/>
          </a:ln>
        </p:spPr>
      </p:pic>
      <p:pic>
        <p:nvPicPr>
          <p:cNvPr id="112" name="Google Shape;112;p19" descr="Piece of duct tape sticking a note to the slide"/>
          <p:cNvPicPr preferRelativeResize="0"/>
          <p:nvPr/>
        </p:nvPicPr>
        <p:blipFill rotWithShape="1">
          <a:blip r:embed="rId4">
            <a:alphaModFix/>
          </a:blip>
          <a:srcRect l="9244" t="5926" r="2118" b="10011"/>
          <a:stretch/>
        </p:blipFill>
        <p:spPr>
          <a:xfrm rot="154828">
            <a:off x="3536000" y="147301"/>
            <a:ext cx="2072000" cy="736050"/>
          </a:xfrm>
          <a:prstGeom prst="rect">
            <a:avLst/>
          </a:prstGeom>
          <a:noFill/>
          <a:ln>
            <a:noFill/>
          </a:ln>
        </p:spPr>
      </p:pic>
      <p:sp>
        <p:nvSpPr>
          <p:cNvPr id="113" name="Google Shape;113;p19"/>
          <p:cNvSpPr txBox="1"/>
          <p:nvPr/>
        </p:nvSpPr>
        <p:spPr>
          <a:xfrm>
            <a:off x="2855550" y="687397"/>
            <a:ext cx="3432900" cy="7626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3000" b="1">
                <a:solidFill>
                  <a:schemeClr val="dk1"/>
                </a:solidFill>
                <a:latin typeface="Raleway"/>
                <a:ea typeface="Raleway"/>
                <a:cs typeface="Raleway"/>
                <a:sym typeface="Raleway"/>
              </a:rPr>
              <a:t>New in 2024</a:t>
            </a:r>
            <a:endParaRPr sz="3000" b="1">
              <a:solidFill>
                <a:schemeClr val="dk1"/>
              </a:solidFill>
              <a:latin typeface="Raleway"/>
              <a:ea typeface="Raleway"/>
              <a:cs typeface="Raleway"/>
              <a:sym typeface="Raleway"/>
            </a:endParaRPr>
          </a:p>
        </p:txBody>
      </p:sp>
      <p:sp>
        <p:nvSpPr>
          <p:cNvPr id="114" name="Google Shape;114;p19"/>
          <p:cNvSpPr txBox="1">
            <a:spLocks noGrp="1"/>
          </p:cNvSpPr>
          <p:nvPr>
            <p:ph type="body" idx="4294967295"/>
          </p:nvPr>
        </p:nvSpPr>
        <p:spPr>
          <a:xfrm>
            <a:off x="2855550" y="1377480"/>
            <a:ext cx="3432900" cy="33279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chemeClr val="lt2"/>
              </a:buClr>
              <a:buSzPts val="1400"/>
              <a:buFont typeface="Raleway"/>
              <a:buChar char="➔"/>
            </a:pPr>
            <a:r>
              <a:rPr lang="en" sz="1400" b="1">
                <a:solidFill>
                  <a:schemeClr val="lt2"/>
                </a:solidFill>
                <a:highlight>
                  <a:srgbClr val="FFFFFF"/>
                </a:highlight>
                <a:latin typeface="Roboto"/>
                <a:ea typeface="Roboto"/>
                <a:cs typeface="Roboto"/>
                <a:sym typeface="Roboto"/>
              </a:rPr>
              <a:t>The DOJ is, for the first time, auditing churches and youth serving organizations for compliance. </a:t>
            </a:r>
            <a:endParaRPr sz="1400" b="1">
              <a:solidFill>
                <a:schemeClr val="lt2"/>
              </a:solidFill>
              <a:highlight>
                <a:srgbClr val="FFFFFF"/>
              </a:highlight>
              <a:latin typeface="Roboto"/>
              <a:ea typeface="Roboto"/>
              <a:cs typeface="Roboto"/>
              <a:sym typeface="Roboto"/>
            </a:endParaRPr>
          </a:p>
          <a:p>
            <a:pPr marL="457200" lvl="0" indent="-317500" algn="l" rtl="0">
              <a:spcBef>
                <a:spcPts val="1000"/>
              </a:spcBef>
              <a:spcAft>
                <a:spcPts val="0"/>
              </a:spcAft>
              <a:buClr>
                <a:schemeClr val="lt2"/>
              </a:buClr>
              <a:buSzPts val="1400"/>
              <a:buFont typeface="Raleway"/>
              <a:buChar char="➔"/>
            </a:pPr>
            <a:r>
              <a:rPr lang="en" sz="1400" b="1">
                <a:solidFill>
                  <a:schemeClr val="lt2"/>
                </a:solidFill>
                <a:highlight>
                  <a:srgbClr val="FFFFFF"/>
                </a:highlight>
                <a:latin typeface="Roboto"/>
                <a:ea typeface="Roboto"/>
                <a:cs typeface="Roboto"/>
                <a:sym typeface="Roboto"/>
              </a:rPr>
              <a:t>While all factors are considered, that majority of the focus is on transparency in screening. </a:t>
            </a:r>
            <a:endParaRPr sz="1400" b="1">
              <a:solidFill>
                <a:schemeClr val="lt2"/>
              </a:solidFill>
              <a:highlight>
                <a:srgbClr val="FFFFFF"/>
              </a:highlight>
              <a:latin typeface="Roboto"/>
              <a:ea typeface="Roboto"/>
              <a:cs typeface="Roboto"/>
              <a:sym typeface="Roboto"/>
            </a:endParaRPr>
          </a:p>
          <a:p>
            <a:pPr marL="457200" lvl="0" indent="-317500" algn="l" rtl="0">
              <a:spcBef>
                <a:spcPts val="1000"/>
              </a:spcBef>
              <a:spcAft>
                <a:spcPts val="1000"/>
              </a:spcAft>
              <a:buClr>
                <a:schemeClr val="lt2"/>
              </a:buClr>
              <a:buSzPts val="1400"/>
              <a:buFont typeface="Raleway"/>
              <a:buChar char="➔"/>
            </a:pPr>
            <a:r>
              <a:rPr lang="en" sz="1400" b="1">
                <a:solidFill>
                  <a:schemeClr val="lt2"/>
                </a:solidFill>
                <a:highlight>
                  <a:srgbClr val="FFFFFF"/>
                </a:highlight>
                <a:latin typeface="Roboto"/>
                <a:ea typeface="Roboto"/>
                <a:cs typeface="Roboto"/>
                <a:sym typeface="Roboto"/>
              </a:rPr>
              <a:t>Mismanagement of Live Scan data can result in fines up to $20,000 per violation, per person, per incident.  </a:t>
            </a:r>
            <a:endParaRPr sz="1200">
              <a:solidFill>
                <a:schemeClr val="lt2"/>
              </a:solidFill>
              <a:latin typeface="Raleway"/>
              <a:ea typeface="Raleway"/>
              <a:cs typeface="Raleway"/>
              <a:sym typeface="Raleway"/>
            </a:endParaRPr>
          </a:p>
        </p:txBody>
      </p:sp>
    </p:spTree>
  </p:cSld>
  <p:clrMapOvr>
    <a:masterClrMapping/>
  </p:clrMapOvr>
</p:sld>
</file>

<file path=ppt/theme/theme1.xml><?xml version="1.0" encoding="utf-8"?>
<a:theme xmlns:a="http://schemas.openxmlformats.org/drawingml/2006/main"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1058</Words>
  <Application>Microsoft Office PowerPoint</Application>
  <PresentationFormat>On-screen Show (16:9)</PresentationFormat>
  <Paragraphs>73</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Roboto</vt:lpstr>
      <vt:lpstr>Raleway</vt:lpstr>
      <vt:lpstr>Lato</vt:lpstr>
      <vt:lpstr>Arial</vt:lpstr>
      <vt:lpstr>Swiss</vt:lpstr>
      <vt:lpstr>Understanding  AB 506</vt:lpstr>
      <vt:lpstr>What is AB 506/CA Penal Code 11105.3?  Otherwise known as Business &amp; Professions Code 18975</vt:lpstr>
      <vt:lpstr>PowerPoint Presentation</vt:lpstr>
      <vt:lpstr>What do I do now?   Register as a “Youth Services Organization” with the DOJ to get your ORI number. (You will need your 501-C3 document ready to submit with your application.) Determine the COR and establish a secure email to receive correspondence from the DOJ. Start training employees and volunteers. Write your local church’s policies and procedures. Prepare Annual Applicant Waivers allowing the release          of state and federal level criminal history information.           *Signed annually Complete Live Scans for employees and volunteers once  you have received your ORI number.</vt:lpstr>
      <vt:lpstr>Church HR Network Membership Offers the following: Policies and Procedures in editable form for your church Training Videos Can review your ORI application before it is sent to the DOJ to catch any mistakes and answer any questions On-Call support as well as email support Assistance for many HR topics such as: Recruiting, hiring, and interviewing; Policy and best practices; Crisis management; Dealing with difficult employees; Performance management and so much more. The District Office has purchased a membership with Church HR Network for every church on our district.</vt:lpstr>
      <vt:lpstr>Breakdown of the costs  Start-up costs: Applying as a “Youth Services Organization” with the DOJ - $79 COR fingerprints as a DOJ submitter (background and rolling fee) - $109   Ongoing costs: Training fees will vary depending on the method you choose. Rolling fees paid to the vendor to get a Live Scan - $25-$100 DOJ report including subsequent arrests; fee is waived for volunteers; employees - $32 FBI screening through Live Scan - $17</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Mariah Zimmerman</cp:lastModifiedBy>
  <cp:revision>1</cp:revision>
  <dcterms:modified xsi:type="dcterms:W3CDTF">2026-08-05T20:23:18Z</dcterms:modified>
</cp:coreProperties>
</file>