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They are making changes to this so we need to stay up to date with any changes.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Getting your ORI is priority number 1, but almost at the same time you need to determine who will be your COR. This is the person who will be taking charge of the next steps and getting the Live Scan information.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will also need a dedicated file that is only accessed by the COR to house the Live Scan forms and is kept under lock and key.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regular volunteer that needs a background check if they have direct contact with or </a:t>
            </a:r>
            <a:r>
              <a:rPr lang="en"/>
              <a:t>supervision</a:t>
            </a:r>
            <a:r>
              <a:rPr lang="en"/>
              <a:t> of children for more </a:t>
            </a:r>
            <a:r>
              <a:rPr lang="en"/>
              <a:t>than</a:t>
            </a:r>
            <a:r>
              <a:rPr lang="en"/>
              <a:t> 16 hour per month or 32 hours per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so many training options available, you can get training through Ministry Safe, Church HR network, or free through the state. Everyone must go through the training.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Creating policies and procedures might sound daunting but Church HR Network has templates </a:t>
            </a:r>
            <a:r>
              <a:rPr lang="en"/>
              <a:t>available</a:t>
            </a:r>
            <a:r>
              <a:rPr lang="en"/>
              <a:t> for you to use for your church so you don’t have to reinvent the wheel. </a:t>
            </a:r>
            <a:endParaRPr/>
          </a:p>
          <a:p>
            <a:pPr indent="0" lvl="0" marL="0" rtl="0" algn="l">
              <a:spcBef>
                <a:spcPts val="0"/>
              </a:spcBef>
              <a:spcAft>
                <a:spcPts val="0"/>
              </a:spcAft>
              <a:buNone/>
            </a:pPr>
            <a:r>
              <a:t/>
            </a:r>
            <a:endParaRPr/>
          </a:p>
          <a:p>
            <a:pPr indent="0" lvl="0" marL="0" rtl="0" algn="ctr">
              <a:spcBef>
                <a:spcPts val="0"/>
              </a:spcBef>
              <a:spcAft>
                <a:spcPts val="800"/>
              </a:spcAft>
              <a:buClr>
                <a:schemeClr val="dk1"/>
              </a:buClr>
              <a:buSzPts val="1100"/>
              <a:buFont typeface="Arial"/>
              <a:buNone/>
            </a:pPr>
            <a:r>
              <a:rPr lang="en" sz="1200">
                <a:solidFill>
                  <a:schemeClr val="dk1"/>
                </a:solidFill>
                <a:latin typeface="Raleway"/>
                <a:ea typeface="Raleway"/>
                <a:cs typeface="Raleway"/>
                <a:sym typeface="Raleway"/>
              </a:rPr>
              <a:t>Church HR Network is a great tool for policy and procedure templates as well as online training. They provide a certificate and reminders for ongoing training.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2352da43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2352da43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216e4b137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216e4b137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a vendor in your proximity that you can refer your employees and volunteers to, where you have set up a group rate or account with is important. The different vendors charge different prices for the rolling fees.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live scan a volunteer it would cost about $47 to live scan and employee it will cost about $79</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set it up with the DOJ where the fees are charged directly to your church.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258bb60ab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258bb60ab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a:t>
            </a:r>
            <a:r>
              <a:rPr lang="en"/>
              <a:t> is transparency in screening?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are you handling the data, </a:t>
            </a:r>
            <a:r>
              <a:rPr lang="en"/>
              <a:t>what</a:t>
            </a:r>
            <a:r>
              <a:rPr lang="en"/>
              <a:t> you do with the data, are you checking employees, if you have the correct </a:t>
            </a:r>
            <a:r>
              <a:rPr lang="en"/>
              <a:t>policies</a:t>
            </a:r>
            <a:r>
              <a:rPr lang="en"/>
              <a:t> and procedures in place and how do you notify the DOJ if that person is no longer with your organization. (all employees must be background checked)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Church HR Network has a checklist on all the possible things you could get audited 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violations could result in a misdemeanor, fines, or </a:t>
            </a:r>
            <a:r>
              <a:rPr lang="en"/>
              <a:t>imprisonment</a:t>
            </a:r>
            <a:r>
              <a:rPr lang="en"/>
              <a:t>.  If there are too many violations the DOJ can pull your ORI number and then you will no longer be able to have any youth programs.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23630543_1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23630543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b9a0b074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b9a0b074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asking that all churches become complaint by May 1, 2025</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Understanding </a:t>
            </a:r>
            <a:endParaRPr/>
          </a:p>
          <a:p>
            <a:pPr indent="0" lvl="0" marL="0" rtl="0" algn="l">
              <a:spcBef>
                <a:spcPts val="0"/>
              </a:spcBef>
              <a:spcAft>
                <a:spcPts val="0"/>
              </a:spcAft>
              <a:buNone/>
            </a:pPr>
            <a:r>
              <a:rPr lang="en"/>
              <a:t>AB 506</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Steps for the Local Church to be in Compliance</a:t>
            </a:r>
            <a:endParaRPr b="1"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idx="4294967295" type="title"/>
          </p:nvPr>
        </p:nvSpPr>
        <p:spPr>
          <a:xfrm>
            <a:off x="535775" y="712150"/>
            <a:ext cx="8062500" cy="1261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200">
                <a:solidFill>
                  <a:schemeClr val="dk1"/>
                </a:solidFill>
              </a:rPr>
              <a:t>What is AB 506/CA Penal Code 11105.3</a:t>
            </a:r>
            <a:r>
              <a:rPr lang="en" sz="3600">
                <a:solidFill>
                  <a:schemeClr val="dk1"/>
                </a:solidFill>
              </a:rPr>
              <a:t>? </a:t>
            </a:r>
            <a:endParaRPr sz="2400">
              <a:solidFill>
                <a:schemeClr val="dk1"/>
              </a:solidFill>
            </a:endParaRPr>
          </a:p>
          <a:p>
            <a:pPr indent="0" lvl="0" marL="0" rtl="0" algn="l">
              <a:lnSpc>
                <a:spcPct val="100000"/>
              </a:lnSpc>
              <a:spcBef>
                <a:spcPts val="1600"/>
              </a:spcBef>
              <a:spcAft>
                <a:spcPts val="1600"/>
              </a:spcAft>
              <a:buNone/>
            </a:pPr>
            <a:r>
              <a:rPr i="1" lang="en" sz="1800"/>
              <a:t>Otherwise known as Business &amp; Professions Code 18975</a:t>
            </a:r>
            <a:endParaRPr i="1" sz="1800"/>
          </a:p>
        </p:txBody>
      </p:sp>
      <p:sp>
        <p:nvSpPr>
          <p:cNvPr id="79" name="Google Shape;79;p14"/>
          <p:cNvSpPr txBox="1"/>
          <p:nvPr>
            <p:ph idx="4294967295" type="title"/>
          </p:nvPr>
        </p:nvSpPr>
        <p:spPr>
          <a:xfrm>
            <a:off x="540750" y="1973350"/>
            <a:ext cx="8062500" cy="2681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Lato"/>
              <a:buChar char="➔"/>
            </a:pPr>
            <a:r>
              <a:rPr b="0" lang="en" sz="1400">
                <a:highlight>
                  <a:srgbClr val="FFFFFF"/>
                </a:highlight>
                <a:latin typeface="Roboto"/>
                <a:ea typeface="Roboto"/>
                <a:cs typeface="Roboto"/>
                <a:sym typeface="Roboto"/>
              </a:rPr>
              <a:t>Effective January 1, 2022, all churches in California that have any form of “youth service organization” within their ministries must now adhere to a new three‐step “Standard of Care”. </a:t>
            </a:r>
            <a:endParaRPr b="0" sz="1400">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0" lang="en" sz="1400">
                <a:highlight>
                  <a:srgbClr val="FFFFFF"/>
                </a:highlight>
                <a:latin typeface="Roboto"/>
                <a:ea typeface="Roboto"/>
                <a:cs typeface="Roboto"/>
                <a:sym typeface="Roboto"/>
              </a:rPr>
              <a:t>The first step in the Standard of Care is training their employees who are either mandatory reporters (pastors, church administrators) or employees and volunteers who have direct contact with or supervisory control over children under age of 18.</a:t>
            </a:r>
            <a:endParaRPr b="0" sz="1400">
              <a:highlight>
                <a:srgbClr val="FFFFFF"/>
              </a:highlight>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b="0" lang="en" sz="1400">
                <a:highlight>
                  <a:srgbClr val="FFFFFF"/>
                </a:highlight>
                <a:latin typeface="Roboto"/>
                <a:ea typeface="Roboto"/>
                <a:cs typeface="Roboto"/>
                <a:sym typeface="Roboto"/>
              </a:rPr>
              <a:t>The second step of the Standard of Care responsibilities is the requirement to have each of these persons fingerprinted via Live Scan as a type of background check.</a:t>
            </a:r>
            <a:endParaRPr b="0" sz="1400">
              <a:highlight>
                <a:srgbClr val="FFFFFF"/>
              </a:highlight>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b="0" lang="en" sz="1400">
                <a:highlight>
                  <a:srgbClr val="FFFFFF"/>
                </a:highlight>
                <a:latin typeface="Roboto"/>
                <a:ea typeface="Roboto"/>
                <a:cs typeface="Roboto"/>
                <a:sym typeface="Roboto"/>
              </a:rPr>
              <a:t>The third step of the Standard of Care </a:t>
            </a:r>
            <a:r>
              <a:rPr b="0" lang="en" sz="1400">
                <a:highlight>
                  <a:srgbClr val="FFFFFF"/>
                </a:highlight>
                <a:latin typeface="Roboto"/>
                <a:ea typeface="Roboto"/>
                <a:cs typeface="Roboto"/>
                <a:sym typeface="Roboto"/>
              </a:rPr>
              <a:t>responsibilities</a:t>
            </a:r>
            <a:r>
              <a:rPr b="0" lang="en" sz="1400">
                <a:highlight>
                  <a:srgbClr val="FFFFFF"/>
                </a:highlight>
                <a:latin typeface="Roboto"/>
                <a:ea typeface="Roboto"/>
                <a:cs typeface="Roboto"/>
                <a:sym typeface="Roboto"/>
              </a:rPr>
              <a:t> is churches must adopt written policies covering the subjects of child abuse and neglect and reporting requirements.</a:t>
            </a:r>
            <a:endParaRPr b="0" sz="1400">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pic>
        <p:nvPicPr>
          <p:cNvPr id="84" name="Google Shape;84;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85" name="Google Shape;85;p15"/>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86" name="Google Shape;86;p15"/>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Key Words:</a:t>
            </a:r>
            <a:endParaRPr b="1" sz="3000">
              <a:solidFill>
                <a:schemeClr val="lt2"/>
              </a:solidFill>
              <a:latin typeface="Raleway"/>
              <a:ea typeface="Raleway"/>
              <a:cs typeface="Raleway"/>
              <a:sym typeface="Raleway"/>
            </a:endParaRPr>
          </a:p>
        </p:txBody>
      </p:sp>
      <p:sp>
        <p:nvSpPr>
          <p:cNvPr id="87" name="Google Shape;87;p15"/>
          <p:cNvSpPr txBox="1"/>
          <p:nvPr>
            <p:ph idx="4294967295" type="body"/>
          </p:nvPr>
        </p:nvSpPr>
        <p:spPr>
          <a:xfrm>
            <a:off x="2855550" y="1377480"/>
            <a:ext cx="3432900" cy="3327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Raleway"/>
              <a:buChar char="➔"/>
            </a:pPr>
            <a:r>
              <a:rPr b="1" lang="en" sz="1400">
                <a:solidFill>
                  <a:schemeClr val="dk1"/>
                </a:solidFill>
                <a:highlight>
                  <a:srgbClr val="FFFFFF"/>
                </a:highlight>
                <a:latin typeface="Roboto"/>
                <a:ea typeface="Roboto"/>
                <a:cs typeface="Roboto"/>
                <a:sym typeface="Roboto"/>
              </a:rPr>
              <a:t>ORI Number</a:t>
            </a:r>
            <a:r>
              <a:rPr lang="en" sz="1400">
                <a:solidFill>
                  <a:schemeClr val="dk1"/>
                </a:solidFill>
                <a:highlight>
                  <a:srgbClr val="FFFFFF"/>
                </a:highlight>
                <a:latin typeface="Roboto"/>
                <a:ea typeface="Roboto"/>
                <a:cs typeface="Roboto"/>
                <a:sym typeface="Roboto"/>
              </a:rPr>
              <a:t>:</a:t>
            </a:r>
            <a:br>
              <a:rPr lang="en" sz="1400">
                <a:latin typeface="Raleway"/>
                <a:ea typeface="Raleway"/>
                <a:cs typeface="Raleway"/>
                <a:sym typeface="Raleway"/>
              </a:rPr>
            </a:br>
            <a:r>
              <a:rPr lang="en" sz="1000">
                <a:solidFill>
                  <a:srgbClr val="001D35"/>
                </a:solidFill>
                <a:highlight>
                  <a:srgbClr val="FFFFFF"/>
                </a:highlight>
                <a:latin typeface="Roboto"/>
                <a:ea typeface="Roboto"/>
                <a:cs typeface="Roboto"/>
                <a:sym typeface="Roboto"/>
              </a:rPr>
              <a:t>stands for "Originating Agency Identifier" and is a unique, nine-character code assigned to an authorized organization, essentially identifying the agency requesting the background check when submitting fingerprints for processing.</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highlight>
                  <a:srgbClr val="FFFFFF"/>
                </a:highlight>
                <a:latin typeface="Roboto"/>
                <a:ea typeface="Roboto"/>
                <a:cs typeface="Roboto"/>
                <a:sym typeface="Roboto"/>
              </a:rPr>
              <a:t>COR</a:t>
            </a:r>
            <a:r>
              <a:rPr lang="en" sz="1400">
                <a:solidFill>
                  <a:schemeClr val="dk1"/>
                </a:solidFill>
                <a:highlight>
                  <a:srgbClr val="FFFFFF"/>
                </a:highlight>
                <a:latin typeface="Roboto"/>
                <a:ea typeface="Roboto"/>
                <a:cs typeface="Roboto"/>
                <a:sym typeface="Roboto"/>
              </a:rPr>
              <a:t>:</a:t>
            </a:r>
            <a:br>
              <a:rPr lang="en" sz="1400">
                <a:latin typeface="Raleway"/>
                <a:ea typeface="Raleway"/>
                <a:cs typeface="Raleway"/>
                <a:sym typeface="Raleway"/>
              </a:rPr>
            </a:br>
            <a:r>
              <a:rPr lang="en" sz="1000">
                <a:solidFill>
                  <a:srgbClr val="001D35"/>
                </a:solidFill>
                <a:highlight>
                  <a:srgbClr val="FFFFFF"/>
                </a:highlight>
                <a:latin typeface="Roboto"/>
                <a:ea typeface="Roboto"/>
                <a:cs typeface="Roboto"/>
                <a:sym typeface="Roboto"/>
              </a:rPr>
              <a:t>“Custodian of Records”, this is an individual within the local church (who should </a:t>
            </a:r>
            <a:r>
              <a:rPr b="1" lang="en" sz="1000">
                <a:solidFill>
                  <a:srgbClr val="001D35"/>
                </a:solidFill>
                <a:highlight>
                  <a:srgbClr val="FFFFFF"/>
                </a:highlight>
                <a:latin typeface="Roboto"/>
                <a:ea typeface="Roboto"/>
                <a:cs typeface="Roboto"/>
                <a:sym typeface="Roboto"/>
              </a:rPr>
              <a:t>not</a:t>
            </a:r>
            <a:r>
              <a:rPr lang="en" sz="1000">
                <a:solidFill>
                  <a:srgbClr val="001D35"/>
                </a:solidFill>
                <a:highlight>
                  <a:srgbClr val="FFFFFF"/>
                </a:highlight>
                <a:latin typeface="Roboto"/>
                <a:ea typeface="Roboto"/>
                <a:cs typeface="Roboto"/>
                <a:sym typeface="Roboto"/>
              </a:rPr>
              <a:t> be the lead/senior pastor)  that is responsible for managing, safeguarding, and controlling all official records from the Department of Justice. </a:t>
            </a:r>
            <a:r>
              <a:rPr b="1" i="1" lang="en" sz="1000">
                <a:solidFill>
                  <a:srgbClr val="001D35"/>
                </a:solidFill>
                <a:highlight>
                  <a:srgbClr val="FFFFFF"/>
                </a:highlight>
                <a:latin typeface="Roboto"/>
                <a:ea typeface="Roboto"/>
                <a:cs typeface="Roboto"/>
                <a:sym typeface="Roboto"/>
              </a:rPr>
              <a:t>Expl: board </a:t>
            </a:r>
            <a:r>
              <a:rPr b="1" i="1" lang="en" sz="1000">
                <a:solidFill>
                  <a:srgbClr val="001D35"/>
                </a:solidFill>
                <a:highlight>
                  <a:srgbClr val="FFFFFF"/>
                </a:highlight>
                <a:latin typeface="Roboto"/>
                <a:ea typeface="Roboto"/>
                <a:cs typeface="Roboto"/>
                <a:sym typeface="Roboto"/>
              </a:rPr>
              <a:t>member</a:t>
            </a:r>
            <a:r>
              <a:rPr b="1" i="1" lang="en" sz="1000">
                <a:solidFill>
                  <a:srgbClr val="001D35"/>
                </a:solidFill>
                <a:highlight>
                  <a:srgbClr val="FFFFFF"/>
                </a:highlight>
                <a:latin typeface="Roboto"/>
                <a:ea typeface="Roboto"/>
                <a:cs typeface="Roboto"/>
                <a:sym typeface="Roboto"/>
              </a:rPr>
              <a:t>, administrative assistant, ect.</a:t>
            </a:r>
            <a:endParaRPr b="1" i="1" sz="1200">
              <a:latin typeface="Raleway"/>
              <a:ea typeface="Raleway"/>
              <a:cs typeface="Raleway"/>
              <a:sym typeface="Raleway"/>
            </a:endParaRPr>
          </a:p>
          <a:p>
            <a:pPr indent="-317500" lvl="0" marL="457200" rtl="0" algn="l">
              <a:spcBef>
                <a:spcPts val="1000"/>
              </a:spcBef>
              <a:spcAft>
                <a:spcPts val="1000"/>
              </a:spcAft>
              <a:buClr>
                <a:schemeClr val="dk1"/>
              </a:buClr>
              <a:buSzPts val="1400"/>
              <a:buFont typeface="Raleway"/>
              <a:buChar char="➔"/>
            </a:pPr>
            <a:r>
              <a:rPr b="1" lang="en" sz="1400">
                <a:solidFill>
                  <a:schemeClr val="dk1"/>
                </a:solidFill>
                <a:highlight>
                  <a:srgbClr val="FFFFFF"/>
                </a:highlight>
                <a:latin typeface="Roboto"/>
                <a:ea typeface="Roboto"/>
                <a:cs typeface="Roboto"/>
                <a:sym typeface="Roboto"/>
              </a:rPr>
              <a:t>DOJ:</a:t>
            </a:r>
            <a:br>
              <a:rPr lang="en" sz="1400">
                <a:latin typeface="Raleway"/>
                <a:ea typeface="Raleway"/>
                <a:cs typeface="Raleway"/>
                <a:sym typeface="Raleway"/>
              </a:rPr>
            </a:br>
            <a:r>
              <a:rPr lang="en" sz="1000">
                <a:solidFill>
                  <a:srgbClr val="001D35"/>
                </a:solidFill>
                <a:highlight>
                  <a:srgbClr val="FFFFFF"/>
                </a:highlight>
                <a:latin typeface="Roboto"/>
                <a:ea typeface="Roboto"/>
                <a:cs typeface="Roboto"/>
                <a:sym typeface="Roboto"/>
              </a:rPr>
              <a:t>Department of Justice</a:t>
            </a:r>
            <a:endParaRPr sz="1200">
              <a:solidFill>
                <a:schemeClr val="dk2"/>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283100" y="392225"/>
            <a:ext cx="8631600" cy="45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What do I do now? </a:t>
            </a:r>
            <a:endParaRPr sz="2000"/>
          </a:p>
          <a:p>
            <a:pPr indent="0" lvl="0" marL="0" rtl="0" algn="l">
              <a:spcBef>
                <a:spcPts val="0"/>
              </a:spcBef>
              <a:spcAft>
                <a:spcPts val="0"/>
              </a:spcAft>
              <a:buNone/>
            </a:pPr>
            <a:r>
              <a:t/>
            </a:r>
            <a:endParaRPr sz="2000"/>
          </a:p>
          <a:p>
            <a:pPr indent="-355600" lvl="0" marL="457200" rtl="0" algn="l">
              <a:spcBef>
                <a:spcPts val="0"/>
              </a:spcBef>
              <a:spcAft>
                <a:spcPts val="0"/>
              </a:spcAft>
              <a:buClr>
                <a:schemeClr val="accent5"/>
              </a:buClr>
              <a:buSzPts val="2000"/>
              <a:buChar char="➔"/>
            </a:pPr>
            <a:r>
              <a:rPr lang="en" sz="1800">
                <a:solidFill>
                  <a:schemeClr val="accent5"/>
                </a:solidFill>
              </a:rPr>
              <a:t>Register as a “Youth Services Organization” with the DOJ to get your ORI number. </a:t>
            </a:r>
            <a:r>
              <a:rPr lang="en" sz="1500">
                <a:solidFill>
                  <a:schemeClr val="accent5"/>
                </a:solidFill>
              </a:rPr>
              <a:t>(You will need your 501-C3 document ready to submit with your application.)</a:t>
            </a:r>
            <a:endParaRPr sz="1500">
              <a:solidFill>
                <a:schemeClr val="accent5"/>
              </a:solidFill>
            </a:endParaRPr>
          </a:p>
          <a:p>
            <a:pPr indent="-355600" lvl="0" marL="457200" rtl="0" algn="l">
              <a:spcBef>
                <a:spcPts val="0"/>
              </a:spcBef>
              <a:spcAft>
                <a:spcPts val="0"/>
              </a:spcAft>
              <a:buClr>
                <a:schemeClr val="accent5"/>
              </a:buClr>
              <a:buSzPts val="2000"/>
              <a:buChar char="➔"/>
            </a:pPr>
            <a:r>
              <a:rPr lang="en" sz="1800">
                <a:solidFill>
                  <a:schemeClr val="accent5"/>
                </a:solidFill>
              </a:rPr>
              <a:t>Determine the COR and establish a secure email to </a:t>
            </a:r>
            <a:r>
              <a:rPr lang="en" sz="1800">
                <a:solidFill>
                  <a:schemeClr val="accent5"/>
                </a:solidFill>
              </a:rPr>
              <a:t>receive correspondence from the DOJ</a:t>
            </a:r>
            <a:r>
              <a:rPr lang="en" sz="1800">
                <a:solidFill>
                  <a:schemeClr val="accent5"/>
                </a:solidFill>
              </a:rPr>
              <a:t>.</a:t>
            </a:r>
            <a:endParaRPr sz="1800">
              <a:solidFill>
                <a:schemeClr val="accent5"/>
              </a:solidFill>
            </a:endParaRPr>
          </a:p>
          <a:p>
            <a:pPr indent="-355600" lvl="0" marL="457200" rtl="0" algn="l">
              <a:spcBef>
                <a:spcPts val="0"/>
              </a:spcBef>
              <a:spcAft>
                <a:spcPts val="0"/>
              </a:spcAft>
              <a:buClr>
                <a:schemeClr val="accent5"/>
              </a:buClr>
              <a:buSzPts val="2000"/>
              <a:buChar char="➔"/>
            </a:pPr>
            <a:r>
              <a:rPr lang="en" sz="1800">
                <a:solidFill>
                  <a:schemeClr val="accent5"/>
                </a:solidFill>
              </a:rPr>
              <a:t>Start training employees </a:t>
            </a:r>
            <a:r>
              <a:rPr lang="en" sz="1800">
                <a:solidFill>
                  <a:schemeClr val="accent5"/>
                </a:solidFill>
              </a:rPr>
              <a:t>a</a:t>
            </a:r>
            <a:r>
              <a:rPr lang="en" sz="1800">
                <a:solidFill>
                  <a:schemeClr val="accent5"/>
                </a:solidFill>
              </a:rPr>
              <a:t>nd volunteers.</a:t>
            </a:r>
            <a:endParaRPr sz="1800">
              <a:solidFill>
                <a:schemeClr val="accent5"/>
              </a:solidFill>
            </a:endParaRPr>
          </a:p>
          <a:p>
            <a:pPr indent="-355600" lvl="0" marL="457200" rtl="0" algn="l">
              <a:spcBef>
                <a:spcPts val="0"/>
              </a:spcBef>
              <a:spcAft>
                <a:spcPts val="0"/>
              </a:spcAft>
              <a:buClr>
                <a:schemeClr val="accent5"/>
              </a:buClr>
              <a:buSzPts val="2000"/>
              <a:buChar char="➔"/>
            </a:pPr>
            <a:r>
              <a:rPr lang="en" sz="1800">
                <a:solidFill>
                  <a:schemeClr val="accent5"/>
                </a:solidFill>
              </a:rPr>
              <a:t>Write your local church’s </a:t>
            </a:r>
            <a:r>
              <a:rPr lang="en" sz="1800">
                <a:solidFill>
                  <a:schemeClr val="accent5"/>
                </a:solidFill>
              </a:rPr>
              <a:t>policies</a:t>
            </a:r>
            <a:r>
              <a:rPr lang="en" sz="1800">
                <a:solidFill>
                  <a:schemeClr val="accent5"/>
                </a:solidFill>
              </a:rPr>
              <a:t> and procedures.</a:t>
            </a:r>
            <a:endParaRPr sz="1800">
              <a:solidFill>
                <a:schemeClr val="accent5"/>
              </a:solidFill>
            </a:endParaRPr>
          </a:p>
          <a:p>
            <a:pPr indent="-342900" lvl="0" marL="457200" rtl="0" algn="l">
              <a:spcBef>
                <a:spcPts val="0"/>
              </a:spcBef>
              <a:spcAft>
                <a:spcPts val="0"/>
              </a:spcAft>
              <a:buClr>
                <a:schemeClr val="accent5"/>
              </a:buClr>
              <a:buSzPts val="1800"/>
              <a:buChar char="➔"/>
            </a:pPr>
            <a:r>
              <a:rPr lang="en" sz="1800">
                <a:solidFill>
                  <a:schemeClr val="accent5"/>
                </a:solidFill>
              </a:rPr>
              <a:t>Prepare Annual Applicant Waivers allowing the release </a:t>
            </a:r>
            <a:endParaRPr sz="1800">
              <a:solidFill>
                <a:schemeClr val="accent5"/>
              </a:solidFill>
            </a:endParaRPr>
          </a:p>
          <a:p>
            <a:pPr indent="0" lvl="0" marL="0" rtl="0" algn="l">
              <a:spcBef>
                <a:spcPts val="0"/>
              </a:spcBef>
              <a:spcAft>
                <a:spcPts val="0"/>
              </a:spcAft>
              <a:buNone/>
            </a:pPr>
            <a:r>
              <a:rPr lang="en" sz="1800">
                <a:solidFill>
                  <a:schemeClr val="accent5"/>
                </a:solidFill>
              </a:rPr>
              <a:t>        of state and federal level criminal history information. </a:t>
            </a:r>
            <a:endParaRPr sz="1800">
              <a:solidFill>
                <a:schemeClr val="accent5"/>
              </a:solidFill>
            </a:endParaRPr>
          </a:p>
          <a:p>
            <a:pPr indent="0" lvl="0" marL="0" rtl="0" algn="l">
              <a:spcBef>
                <a:spcPts val="0"/>
              </a:spcBef>
              <a:spcAft>
                <a:spcPts val="0"/>
              </a:spcAft>
              <a:buNone/>
            </a:pPr>
            <a:r>
              <a:rPr lang="en" sz="1800">
                <a:solidFill>
                  <a:schemeClr val="accent5"/>
                </a:solidFill>
              </a:rPr>
              <a:t>         </a:t>
            </a:r>
            <a:r>
              <a:rPr lang="en" sz="1800"/>
              <a:t>*Signed annually</a:t>
            </a:r>
            <a:endParaRPr sz="1800">
              <a:solidFill>
                <a:schemeClr val="accent5"/>
              </a:solidFill>
            </a:endParaRPr>
          </a:p>
          <a:p>
            <a:pPr indent="-342900" lvl="0" marL="457200" rtl="0" algn="l">
              <a:spcBef>
                <a:spcPts val="0"/>
              </a:spcBef>
              <a:spcAft>
                <a:spcPts val="0"/>
              </a:spcAft>
              <a:buClr>
                <a:schemeClr val="accent5"/>
              </a:buClr>
              <a:buSzPts val="1800"/>
              <a:buChar char="➔"/>
            </a:pPr>
            <a:r>
              <a:rPr lang="en" sz="1800">
                <a:solidFill>
                  <a:schemeClr val="accent5"/>
                </a:solidFill>
              </a:rPr>
              <a:t>Complete Live Scans for employees and volunteers once </a:t>
            </a:r>
            <a:endParaRPr sz="1800">
              <a:solidFill>
                <a:schemeClr val="accent5"/>
              </a:solidFill>
            </a:endParaRPr>
          </a:p>
          <a:p>
            <a:pPr indent="0" lvl="0" marL="457200" rtl="0" algn="l">
              <a:spcBef>
                <a:spcPts val="0"/>
              </a:spcBef>
              <a:spcAft>
                <a:spcPts val="0"/>
              </a:spcAft>
              <a:buNone/>
            </a:pPr>
            <a:r>
              <a:rPr lang="en" sz="1800">
                <a:solidFill>
                  <a:schemeClr val="accent5"/>
                </a:solidFill>
              </a:rPr>
              <a:t>you have received </a:t>
            </a:r>
            <a:r>
              <a:rPr lang="en" sz="1800">
                <a:solidFill>
                  <a:schemeClr val="accent5"/>
                </a:solidFill>
              </a:rPr>
              <a:t>y</a:t>
            </a:r>
            <a:r>
              <a:rPr lang="en" sz="1800">
                <a:solidFill>
                  <a:schemeClr val="accent5"/>
                </a:solidFill>
              </a:rPr>
              <a:t>our ORI number.</a:t>
            </a:r>
            <a:endParaRPr sz="1800">
              <a:solidFill>
                <a:schemeClr val="accent5"/>
              </a:solidFill>
            </a:endParaRPr>
          </a:p>
        </p:txBody>
      </p:sp>
      <p:grpSp>
        <p:nvGrpSpPr>
          <p:cNvPr id="93" name="Google Shape;93;p16"/>
          <p:cNvGrpSpPr/>
          <p:nvPr/>
        </p:nvGrpSpPr>
        <p:grpSpPr>
          <a:xfrm>
            <a:off x="7036253" y="2470764"/>
            <a:ext cx="2107420" cy="2477962"/>
            <a:chOff x="6803275" y="395363"/>
            <a:chExt cx="2212050" cy="2537076"/>
          </a:xfrm>
        </p:grpSpPr>
        <p:pic>
          <p:nvPicPr>
            <p:cNvPr id="94" name="Google Shape;94;p16"/>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95" name="Google Shape;95;p16"/>
            <p:cNvPicPr preferRelativeResize="0"/>
            <p:nvPr/>
          </p:nvPicPr>
          <p:blipFill rotWithShape="1">
            <a:blip r:embed="rId4">
              <a:alphaModFix/>
            </a:blip>
            <a:srcRect b="10011" l="9244" r="2118" t="5926"/>
            <a:stretch/>
          </p:blipFill>
          <p:spPr>
            <a:xfrm rot="154826">
              <a:off x="7370675" y="419419"/>
              <a:ext cx="1077273" cy="382687"/>
            </a:xfrm>
            <a:prstGeom prst="rect">
              <a:avLst/>
            </a:prstGeom>
            <a:noFill/>
            <a:ln>
              <a:noFill/>
            </a:ln>
          </p:spPr>
        </p:pic>
        <p:sp>
          <p:nvSpPr>
            <p:cNvPr id="96" name="Google Shape;96;p16"/>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lgn="ctr">
                <a:spcBef>
                  <a:spcPts val="800"/>
                </a:spcBef>
                <a:spcAft>
                  <a:spcPts val="800"/>
                </a:spcAft>
                <a:buNone/>
              </a:pPr>
              <a:r>
                <a:rPr lang="en" sz="1200">
                  <a:solidFill>
                    <a:schemeClr val="dk2"/>
                  </a:solidFill>
                  <a:latin typeface="Raleway"/>
                  <a:ea typeface="Raleway"/>
                  <a:cs typeface="Raleway"/>
                  <a:sym typeface="Raleway"/>
                </a:rPr>
                <a:t>Church HR Network is a great tool for policy and procedure templates as well as online training. They provide a certificate and reminders for ongoing training. </a:t>
              </a:r>
              <a:endParaRPr b="1" sz="1200">
                <a:solidFill>
                  <a:schemeClr val="dk2"/>
                </a:solidFill>
                <a:latin typeface="Raleway"/>
                <a:ea typeface="Raleway"/>
                <a:cs typeface="Raleway"/>
                <a:sym typeface="Raleway"/>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7"/>
          <p:cNvSpPr txBox="1"/>
          <p:nvPr>
            <p:ph type="title"/>
          </p:nvPr>
        </p:nvSpPr>
        <p:spPr>
          <a:xfrm>
            <a:off x="260850" y="182025"/>
            <a:ext cx="8622300" cy="47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chemeClr val="dk1"/>
                </a:solidFill>
              </a:rPr>
              <a:t>Church HR Network</a:t>
            </a:r>
            <a:r>
              <a:rPr lang="en" sz="4200">
                <a:solidFill>
                  <a:schemeClr val="dk1"/>
                </a:solidFill>
              </a:rPr>
              <a:t> Membership</a:t>
            </a:r>
            <a:endParaRPr sz="4200">
              <a:solidFill>
                <a:schemeClr val="dk1"/>
              </a:solidFill>
            </a:endParaRPr>
          </a:p>
          <a:p>
            <a:pPr indent="0" lvl="0" marL="0" rtl="0" algn="l">
              <a:spcBef>
                <a:spcPts val="1000"/>
              </a:spcBef>
              <a:spcAft>
                <a:spcPts val="0"/>
              </a:spcAft>
              <a:buNone/>
            </a:pPr>
            <a:r>
              <a:rPr b="0" lang="en" sz="2400">
                <a:solidFill>
                  <a:srgbClr val="37474F"/>
                </a:solidFill>
              </a:rPr>
              <a:t>Offers the following:</a:t>
            </a:r>
            <a:endParaRPr b="0" sz="2400">
              <a:solidFill>
                <a:srgbClr val="37474F"/>
              </a:solidFill>
            </a:endParaRPr>
          </a:p>
          <a:p>
            <a:pPr indent="-355600" lvl="0" marL="457200" rtl="0" algn="l">
              <a:lnSpc>
                <a:spcPct val="115000"/>
              </a:lnSpc>
              <a:spcBef>
                <a:spcPts val="1000"/>
              </a:spcBef>
              <a:spcAft>
                <a:spcPts val="0"/>
              </a:spcAft>
              <a:buClr>
                <a:srgbClr val="37474F"/>
              </a:buClr>
              <a:buSzPts val="2000"/>
              <a:buChar char="➔"/>
            </a:pPr>
            <a:r>
              <a:rPr b="0" lang="en" sz="2000">
                <a:solidFill>
                  <a:srgbClr val="37474F"/>
                </a:solidFill>
              </a:rPr>
              <a:t>Policies and Procedures in editable form for your church</a:t>
            </a:r>
            <a:endParaRPr b="0" sz="2000">
              <a:solidFill>
                <a:srgbClr val="37474F"/>
              </a:solidFill>
            </a:endParaRPr>
          </a:p>
          <a:p>
            <a:pPr indent="-355600" lvl="0" marL="457200" rtl="0" algn="l">
              <a:lnSpc>
                <a:spcPct val="115000"/>
              </a:lnSpc>
              <a:spcBef>
                <a:spcPts val="0"/>
              </a:spcBef>
              <a:spcAft>
                <a:spcPts val="0"/>
              </a:spcAft>
              <a:buClr>
                <a:srgbClr val="37474F"/>
              </a:buClr>
              <a:buSzPts val="2000"/>
              <a:buChar char="➔"/>
            </a:pPr>
            <a:r>
              <a:rPr b="0" lang="en" sz="2000">
                <a:solidFill>
                  <a:srgbClr val="37474F"/>
                </a:solidFill>
              </a:rPr>
              <a:t>Training Videos</a:t>
            </a:r>
            <a:endParaRPr b="0" sz="2000">
              <a:solidFill>
                <a:srgbClr val="37474F"/>
              </a:solidFill>
            </a:endParaRPr>
          </a:p>
          <a:p>
            <a:pPr indent="-355600" lvl="0" marL="457200" rtl="0" algn="l">
              <a:lnSpc>
                <a:spcPct val="115000"/>
              </a:lnSpc>
              <a:spcBef>
                <a:spcPts val="0"/>
              </a:spcBef>
              <a:spcAft>
                <a:spcPts val="0"/>
              </a:spcAft>
              <a:buClr>
                <a:srgbClr val="37474F"/>
              </a:buClr>
              <a:buSzPts val="2000"/>
              <a:buChar char="➔"/>
            </a:pPr>
            <a:r>
              <a:rPr b="0" lang="en" sz="2000">
                <a:solidFill>
                  <a:srgbClr val="37474F"/>
                </a:solidFill>
              </a:rPr>
              <a:t>Can review your ORI application before it is sent to the DOJ to catch any mistakes and answer any questions</a:t>
            </a:r>
            <a:endParaRPr b="0" sz="2000">
              <a:solidFill>
                <a:srgbClr val="37474F"/>
              </a:solidFill>
            </a:endParaRPr>
          </a:p>
          <a:p>
            <a:pPr indent="-355600" lvl="0" marL="457200" rtl="0" algn="l">
              <a:lnSpc>
                <a:spcPct val="115000"/>
              </a:lnSpc>
              <a:spcBef>
                <a:spcPts val="0"/>
              </a:spcBef>
              <a:spcAft>
                <a:spcPts val="0"/>
              </a:spcAft>
              <a:buClr>
                <a:srgbClr val="37474F"/>
              </a:buClr>
              <a:buSzPts val="2000"/>
              <a:buChar char="➔"/>
            </a:pPr>
            <a:r>
              <a:rPr b="0" lang="en" sz="2000">
                <a:solidFill>
                  <a:srgbClr val="37474F"/>
                </a:solidFill>
              </a:rPr>
              <a:t>On-Call support as well as email support</a:t>
            </a:r>
            <a:endParaRPr b="0" sz="2000">
              <a:solidFill>
                <a:srgbClr val="37474F"/>
              </a:solidFill>
            </a:endParaRPr>
          </a:p>
          <a:p>
            <a:pPr indent="-355600" lvl="0" marL="457200" rtl="0" algn="l">
              <a:lnSpc>
                <a:spcPct val="115000"/>
              </a:lnSpc>
              <a:spcBef>
                <a:spcPts val="0"/>
              </a:spcBef>
              <a:spcAft>
                <a:spcPts val="0"/>
              </a:spcAft>
              <a:buClr>
                <a:srgbClr val="37474F"/>
              </a:buClr>
              <a:buSzPts val="2000"/>
              <a:buChar char="➔"/>
            </a:pPr>
            <a:r>
              <a:rPr b="0" lang="en" sz="2000">
                <a:solidFill>
                  <a:srgbClr val="37474F"/>
                </a:solidFill>
              </a:rPr>
              <a:t>Assistance for many HR topics such as:</a:t>
            </a:r>
            <a:endParaRPr b="0" sz="2000">
              <a:solidFill>
                <a:srgbClr val="37474F"/>
              </a:solidFill>
            </a:endParaRPr>
          </a:p>
          <a:p>
            <a:pPr indent="-323850" lvl="1" marL="914400" rtl="0" algn="l">
              <a:lnSpc>
                <a:spcPct val="115000"/>
              </a:lnSpc>
              <a:spcBef>
                <a:spcPts val="0"/>
              </a:spcBef>
              <a:spcAft>
                <a:spcPts val="0"/>
              </a:spcAft>
              <a:buClr>
                <a:srgbClr val="37474F"/>
              </a:buClr>
              <a:buSzPts val="1500"/>
              <a:buChar char="◆"/>
            </a:pPr>
            <a:r>
              <a:rPr b="0" i="1" lang="en" sz="1500">
                <a:solidFill>
                  <a:srgbClr val="37474F"/>
                </a:solidFill>
              </a:rPr>
              <a:t>Recruiting</a:t>
            </a:r>
            <a:r>
              <a:rPr b="0" i="1" lang="en" sz="1500">
                <a:solidFill>
                  <a:srgbClr val="37474F"/>
                </a:solidFill>
              </a:rPr>
              <a:t>, hiring, and interviewing; Policy and best practices; Crisis management; Dealing with difficult employees; </a:t>
            </a:r>
            <a:r>
              <a:rPr b="0" i="1" lang="en" sz="1500">
                <a:solidFill>
                  <a:srgbClr val="37474F"/>
                </a:solidFill>
              </a:rPr>
              <a:t>Performance</a:t>
            </a:r>
            <a:r>
              <a:rPr b="0" i="1" lang="en" sz="1500">
                <a:solidFill>
                  <a:srgbClr val="37474F"/>
                </a:solidFill>
              </a:rPr>
              <a:t> management and so much more.</a:t>
            </a:r>
            <a:endParaRPr b="0" i="1" sz="1500">
              <a:solidFill>
                <a:srgbClr val="37474F"/>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The District Office has purchased a membership with Church HR Network for every church on our district.</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283100" y="392225"/>
            <a:ext cx="8631600" cy="45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Breakdown of the costs</a:t>
            </a:r>
            <a:r>
              <a:rPr lang="en" sz="4200"/>
              <a:t> </a:t>
            </a:r>
            <a:endParaRPr sz="4200"/>
          </a:p>
          <a:p>
            <a:pPr indent="0" lvl="0" marL="0" rtl="0" algn="l">
              <a:spcBef>
                <a:spcPts val="0"/>
              </a:spcBef>
              <a:spcAft>
                <a:spcPts val="0"/>
              </a:spcAft>
              <a:buNone/>
            </a:pPr>
            <a:r>
              <a:rPr lang="en" sz="2200"/>
              <a:t>Start-up costs:</a:t>
            </a:r>
            <a:endParaRPr sz="2200"/>
          </a:p>
          <a:p>
            <a:pPr indent="-368300" lvl="0" marL="457200" rtl="0" algn="l">
              <a:spcBef>
                <a:spcPts val="0"/>
              </a:spcBef>
              <a:spcAft>
                <a:spcPts val="0"/>
              </a:spcAft>
              <a:buClr>
                <a:schemeClr val="accent5"/>
              </a:buClr>
              <a:buSzPts val="2200"/>
              <a:buChar char="➔"/>
            </a:pPr>
            <a:r>
              <a:rPr lang="en" sz="2000">
                <a:solidFill>
                  <a:schemeClr val="accent5"/>
                </a:solidFill>
              </a:rPr>
              <a:t>Applying as a “Youth Services Organization” with the DOJ - </a:t>
            </a:r>
            <a:r>
              <a:rPr lang="en" sz="2000"/>
              <a:t>$79</a:t>
            </a:r>
            <a:endParaRPr sz="2000"/>
          </a:p>
          <a:p>
            <a:pPr indent="-368300" lvl="0" marL="457200" rtl="0" algn="l">
              <a:spcBef>
                <a:spcPts val="0"/>
              </a:spcBef>
              <a:spcAft>
                <a:spcPts val="0"/>
              </a:spcAft>
              <a:buClr>
                <a:schemeClr val="accent5"/>
              </a:buClr>
              <a:buSzPts val="2200"/>
              <a:buChar char="➔"/>
            </a:pPr>
            <a:r>
              <a:rPr lang="en" sz="2000">
                <a:solidFill>
                  <a:schemeClr val="accent5"/>
                </a:solidFill>
              </a:rPr>
              <a:t>COR fingerprints as a DOJ submitter </a:t>
            </a:r>
            <a:r>
              <a:rPr lang="en" sz="1000">
                <a:solidFill>
                  <a:schemeClr val="accent5"/>
                </a:solidFill>
              </a:rPr>
              <a:t>(background and rolling fee)</a:t>
            </a:r>
            <a:r>
              <a:rPr lang="en" sz="2000">
                <a:solidFill>
                  <a:schemeClr val="accent5"/>
                </a:solidFill>
              </a:rPr>
              <a:t> - </a:t>
            </a:r>
            <a:r>
              <a:rPr lang="en" sz="2000"/>
              <a:t>$109</a:t>
            </a:r>
            <a:r>
              <a:rPr lang="en" sz="2000">
                <a:solidFill>
                  <a:schemeClr val="accent5"/>
                </a:solidFill>
              </a:rPr>
              <a:t> </a:t>
            </a:r>
            <a:endParaRPr sz="2000"/>
          </a:p>
          <a:p>
            <a:pPr indent="0" lvl="0" marL="0" rtl="0" algn="l">
              <a:spcBef>
                <a:spcPts val="0"/>
              </a:spcBef>
              <a:spcAft>
                <a:spcPts val="0"/>
              </a:spcAft>
              <a:buNone/>
            </a:pPr>
            <a:r>
              <a:t/>
            </a:r>
            <a:endParaRPr sz="2200"/>
          </a:p>
          <a:p>
            <a:pPr indent="0" lvl="0" marL="0" rtl="0" algn="l">
              <a:spcBef>
                <a:spcPts val="0"/>
              </a:spcBef>
              <a:spcAft>
                <a:spcPts val="0"/>
              </a:spcAft>
              <a:buNone/>
            </a:pPr>
            <a:r>
              <a:rPr lang="en" sz="2200"/>
              <a:t>Ongoing</a:t>
            </a:r>
            <a:r>
              <a:rPr lang="en" sz="2200"/>
              <a:t> costs:</a:t>
            </a:r>
            <a:endParaRPr sz="2000">
              <a:solidFill>
                <a:schemeClr val="accent5"/>
              </a:solidFill>
            </a:endParaRPr>
          </a:p>
          <a:p>
            <a:pPr indent="-368300" lvl="0" marL="457200" rtl="0" algn="l">
              <a:spcBef>
                <a:spcPts val="0"/>
              </a:spcBef>
              <a:spcAft>
                <a:spcPts val="0"/>
              </a:spcAft>
              <a:buClr>
                <a:schemeClr val="accent5"/>
              </a:buClr>
              <a:buSzPts val="2200"/>
              <a:buChar char="➔"/>
            </a:pPr>
            <a:r>
              <a:rPr lang="en" sz="2000">
                <a:solidFill>
                  <a:schemeClr val="accent5"/>
                </a:solidFill>
              </a:rPr>
              <a:t>Training fees will vary depending on the method you choose.</a:t>
            </a:r>
            <a:endParaRPr sz="2000">
              <a:solidFill>
                <a:schemeClr val="accent5"/>
              </a:solidFill>
            </a:endParaRPr>
          </a:p>
          <a:p>
            <a:pPr indent="-368300" lvl="0" marL="457200" rtl="0" algn="l">
              <a:spcBef>
                <a:spcPts val="0"/>
              </a:spcBef>
              <a:spcAft>
                <a:spcPts val="0"/>
              </a:spcAft>
              <a:buClr>
                <a:schemeClr val="accent5"/>
              </a:buClr>
              <a:buSzPts val="2200"/>
              <a:buChar char="➔"/>
            </a:pPr>
            <a:r>
              <a:rPr lang="en" sz="2000">
                <a:solidFill>
                  <a:schemeClr val="accent5"/>
                </a:solidFill>
              </a:rPr>
              <a:t>Rolling fees paid to the vendor to get a Live Scan - </a:t>
            </a:r>
            <a:r>
              <a:rPr lang="en" sz="2000"/>
              <a:t>$25-$100</a:t>
            </a:r>
            <a:endParaRPr sz="1600"/>
          </a:p>
          <a:p>
            <a:pPr indent="-368300" lvl="0" marL="457200" rtl="0" algn="l">
              <a:spcBef>
                <a:spcPts val="0"/>
              </a:spcBef>
              <a:spcAft>
                <a:spcPts val="0"/>
              </a:spcAft>
              <a:buClr>
                <a:schemeClr val="accent5"/>
              </a:buClr>
              <a:buSzPts val="2200"/>
              <a:buChar char="➔"/>
            </a:pPr>
            <a:r>
              <a:rPr lang="en" sz="2000">
                <a:solidFill>
                  <a:schemeClr val="accent5"/>
                </a:solidFill>
              </a:rPr>
              <a:t>DOJ report including subsequent arrests; fee is waived for volunteers; employees - </a:t>
            </a:r>
            <a:r>
              <a:rPr lang="en" sz="2000"/>
              <a:t>$32</a:t>
            </a:r>
            <a:endParaRPr sz="2000"/>
          </a:p>
          <a:p>
            <a:pPr indent="-355600" lvl="0" marL="457200" rtl="0" algn="l">
              <a:spcBef>
                <a:spcPts val="0"/>
              </a:spcBef>
              <a:spcAft>
                <a:spcPts val="0"/>
              </a:spcAft>
              <a:buClr>
                <a:schemeClr val="accent5"/>
              </a:buClr>
              <a:buSzPts val="2000"/>
              <a:buChar char="➔"/>
            </a:pPr>
            <a:r>
              <a:rPr lang="en" sz="2000">
                <a:solidFill>
                  <a:schemeClr val="accent5"/>
                </a:solidFill>
              </a:rPr>
              <a:t>FBI screening through Live Scan - </a:t>
            </a:r>
            <a:r>
              <a:rPr lang="en" sz="2000"/>
              <a:t>$17</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 name="Shape 110"/>
        <p:cNvGrpSpPr/>
        <p:nvPr/>
      </p:nvGrpSpPr>
      <p:grpSpPr>
        <a:xfrm>
          <a:off x="0" y="0"/>
          <a:ext cx="0" cy="0"/>
          <a:chOff x="0" y="0"/>
          <a:chExt cx="0" cy="0"/>
        </a:xfrm>
      </p:grpSpPr>
      <p:pic>
        <p:nvPicPr>
          <p:cNvPr id="111" name="Google Shape;111;p19"/>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112" name="Google Shape;112;p19"/>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113" name="Google Shape;113;p19"/>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Raleway"/>
                <a:ea typeface="Raleway"/>
                <a:cs typeface="Raleway"/>
                <a:sym typeface="Raleway"/>
              </a:rPr>
              <a:t>New in 2024</a:t>
            </a:r>
            <a:endParaRPr b="1" sz="3000">
              <a:solidFill>
                <a:schemeClr val="dk1"/>
              </a:solidFill>
              <a:latin typeface="Raleway"/>
              <a:ea typeface="Raleway"/>
              <a:cs typeface="Raleway"/>
              <a:sym typeface="Raleway"/>
            </a:endParaRPr>
          </a:p>
        </p:txBody>
      </p:sp>
      <p:sp>
        <p:nvSpPr>
          <p:cNvPr id="114" name="Google Shape;114;p19"/>
          <p:cNvSpPr txBox="1"/>
          <p:nvPr>
            <p:ph idx="4294967295" type="body"/>
          </p:nvPr>
        </p:nvSpPr>
        <p:spPr>
          <a:xfrm>
            <a:off x="2855550" y="1377480"/>
            <a:ext cx="3432900" cy="3327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lt2"/>
              </a:buClr>
              <a:buSzPts val="1400"/>
              <a:buFont typeface="Raleway"/>
              <a:buChar char="➔"/>
            </a:pPr>
            <a:r>
              <a:rPr b="1" lang="en" sz="1400">
                <a:solidFill>
                  <a:schemeClr val="lt2"/>
                </a:solidFill>
                <a:highlight>
                  <a:srgbClr val="FFFFFF"/>
                </a:highlight>
                <a:latin typeface="Roboto"/>
                <a:ea typeface="Roboto"/>
                <a:cs typeface="Roboto"/>
                <a:sym typeface="Roboto"/>
              </a:rPr>
              <a:t>The DOJ is, for the first time, auditing churches and youth serving organizations for compliance. </a:t>
            </a:r>
            <a:endParaRPr b="1" sz="1400">
              <a:solidFill>
                <a:schemeClr val="lt2"/>
              </a:solidFill>
              <a:highlight>
                <a:srgbClr val="FFFFFF"/>
              </a:highlight>
              <a:latin typeface="Roboto"/>
              <a:ea typeface="Roboto"/>
              <a:cs typeface="Roboto"/>
              <a:sym typeface="Roboto"/>
            </a:endParaRPr>
          </a:p>
          <a:p>
            <a:pPr indent="-317500" lvl="0" marL="457200" rtl="0" algn="l">
              <a:spcBef>
                <a:spcPts val="1000"/>
              </a:spcBef>
              <a:spcAft>
                <a:spcPts val="0"/>
              </a:spcAft>
              <a:buClr>
                <a:schemeClr val="lt2"/>
              </a:buClr>
              <a:buSzPts val="1400"/>
              <a:buFont typeface="Raleway"/>
              <a:buChar char="➔"/>
            </a:pPr>
            <a:r>
              <a:rPr b="1" lang="en" sz="1400">
                <a:solidFill>
                  <a:schemeClr val="lt2"/>
                </a:solidFill>
                <a:highlight>
                  <a:srgbClr val="FFFFFF"/>
                </a:highlight>
                <a:latin typeface="Roboto"/>
                <a:ea typeface="Roboto"/>
                <a:cs typeface="Roboto"/>
                <a:sym typeface="Roboto"/>
              </a:rPr>
              <a:t>While all factors are considered, that majority of the focus is on transparency in screening. </a:t>
            </a:r>
            <a:endParaRPr b="1" sz="1400">
              <a:solidFill>
                <a:schemeClr val="lt2"/>
              </a:solidFill>
              <a:highlight>
                <a:srgbClr val="FFFFFF"/>
              </a:highlight>
              <a:latin typeface="Roboto"/>
              <a:ea typeface="Roboto"/>
              <a:cs typeface="Roboto"/>
              <a:sym typeface="Roboto"/>
            </a:endParaRPr>
          </a:p>
          <a:p>
            <a:pPr indent="-317500" lvl="0" marL="457200" rtl="0" algn="l">
              <a:spcBef>
                <a:spcPts val="1000"/>
              </a:spcBef>
              <a:spcAft>
                <a:spcPts val="1000"/>
              </a:spcAft>
              <a:buClr>
                <a:schemeClr val="lt2"/>
              </a:buClr>
              <a:buSzPts val="1400"/>
              <a:buFont typeface="Raleway"/>
              <a:buChar char="➔"/>
            </a:pPr>
            <a:r>
              <a:rPr b="1" lang="en" sz="1400">
                <a:solidFill>
                  <a:schemeClr val="lt2"/>
                </a:solidFill>
                <a:highlight>
                  <a:srgbClr val="FFFFFF"/>
                </a:highlight>
                <a:latin typeface="Roboto"/>
                <a:ea typeface="Roboto"/>
                <a:cs typeface="Roboto"/>
                <a:sym typeface="Roboto"/>
              </a:rPr>
              <a:t>Mismanagement of Live Scan data can result in fines up to $20,000 per violation, per person, per incident.  </a:t>
            </a:r>
            <a:endParaRPr sz="1200">
              <a:solidFill>
                <a:schemeClr val="lt2"/>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0"/>
          <p:cNvPicPr preferRelativeResize="0"/>
          <p:nvPr/>
        </p:nvPicPr>
        <p:blipFill>
          <a:blip r:embed="rId3">
            <a:alphaModFix/>
          </a:blip>
          <a:stretch>
            <a:fillRect/>
          </a:stretch>
        </p:blipFill>
        <p:spPr>
          <a:xfrm>
            <a:off x="81950" y="152400"/>
            <a:ext cx="5851728" cy="4838700"/>
          </a:xfrm>
          <a:prstGeom prst="rect">
            <a:avLst/>
          </a:prstGeom>
          <a:noFill/>
          <a:ln>
            <a:noFill/>
          </a:ln>
        </p:spPr>
      </p:pic>
      <p:sp>
        <p:nvSpPr>
          <p:cNvPr id="120" name="Google Shape;120;p20"/>
          <p:cNvSpPr txBox="1"/>
          <p:nvPr/>
        </p:nvSpPr>
        <p:spPr>
          <a:xfrm>
            <a:off x="6085300" y="861950"/>
            <a:ext cx="2841900" cy="3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
        <p:nvSpPr>
          <p:cNvPr id="121" name="Google Shape;121;p20"/>
          <p:cNvSpPr txBox="1"/>
          <p:nvPr/>
        </p:nvSpPr>
        <p:spPr>
          <a:xfrm>
            <a:off x="6003100" y="1002875"/>
            <a:ext cx="2924100" cy="32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Clr>
                <a:schemeClr val="dk2"/>
              </a:buClr>
              <a:buSzPts val="1100"/>
              <a:buFont typeface="Arial"/>
              <a:buNone/>
            </a:pPr>
            <a:r>
              <a:rPr b="1" lang="en" sz="3000">
                <a:solidFill>
                  <a:schemeClr val="dk1"/>
                </a:solidFill>
                <a:latin typeface="Raleway"/>
                <a:ea typeface="Raleway"/>
                <a:cs typeface="Raleway"/>
                <a:sym typeface="Raleway"/>
              </a:rPr>
              <a:t>Free secure email account to receive your DOJ Reports.</a:t>
            </a:r>
            <a:endParaRPr sz="1200">
              <a:solidFill>
                <a:schemeClr val="dk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pic>
        <p:nvPicPr>
          <p:cNvPr id="126" name="Google Shape;126;p21"/>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127" name="Google Shape;127;p21"/>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128" name="Google Shape;128;p21"/>
          <p:cNvSpPr txBox="1"/>
          <p:nvPr/>
        </p:nvSpPr>
        <p:spPr>
          <a:xfrm>
            <a:off x="2855550" y="1272950"/>
            <a:ext cx="3432900" cy="64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2"/>
                </a:solidFill>
                <a:latin typeface="Raleway"/>
                <a:ea typeface="Raleway"/>
                <a:cs typeface="Raleway"/>
                <a:sym typeface="Raleway"/>
              </a:rPr>
              <a:t>May 1, 2025</a:t>
            </a:r>
            <a:endParaRPr b="1" sz="3000">
              <a:solidFill>
                <a:schemeClr val="lt2"/>
              </a:solidFill>
              <a:latin typeface="Raleway"/>
              <a:ea typeface="Raleway"/>
              <a:cs typeface="Raleway"/>
              <a:sym typeface="Raleway"/>
            </a:endParaRPr>
          </a:p>
        </p:txBody>
      </p:sp>
      <p:sp>
        <p:nvSpPr>
          <p:cNvPr id="129" name="Google Shape;129;p21"/>
          <p:cNvSpPr txBox="1"/>
          <p:nvPr>
            <p:ph idx="4294967295" type="body"/>
          </p:nvPr>
        </p:nvSpPr>
        <p:spPr>
          <a:xfrm>
            <a:off x="2855550" y="1754425"/>
            <a:ext cx="3432900" cy="223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2000">
              <a:solidFill>
                <a:schemeClr val="dk1"/>
              </a:solidFill>
              <a:latin typeface="Raleway"/>
              <a:ea typeface="Raleway"/>
              <a:cs typeface="Raleway"/>
              <a:sym typeface="Raleway"/>
            </a:endParaRPr>
          </a:p>
          <a:p>
            <a:pPr indent="0" lvl="0" marL="0" rtl="0" algn="ctr">
              <a:spcBef>
                <a:spcPts val="1000"/>
              </a:spcBef>
              <a:spcAft>
                <a:spcPts val="0"/>
              </a:spcAft>
              <a:buNone/>
            </a:pPr>
            <a:r>
              <a:rPr b="1" lang="en" sz="2000">
                <a:solidFill>
                  <a:schemeClr val="dk1"/>
                </a:solidFill>
                <a:latin typeface="Raleway"/>
                <a:ea typeface="Raleway"/>
                <a:cs typeface="Raleway"/>
                <a:sym typeface="Raleway"/>
              </a:rPr>
              <a:t>We are here to help you!</a:t>
            </a:r>
            <a:endParaRPr b="1" sz="2000">
              <a:solidFill>
                <a:schemeClr val="dk1"/>
              </a:solidFill>
              <a:latin typeface="Raleway"/>
              <a:ea typeface="Raleway"/>
              <a:cs typeface="Raleway"/>
              <a:sym typeface="Raleway"/>
            </a:endParaRPr>
          </a:p>
          <a:p>
            <a:pPr indent="0" lvl="0" marL="0" rtl="0" algn="ctr">
              <a:spcBef>
                <a:spcPts val="1000"/>
              </a:spcBef>
              <a:spcAft>
                <a:spcPts val="1000"/>
              </a:spcAft>
              <a:buNone/>
            </a:pPr>
            <a:r>
              <a:rPr b="1" lang="en" sz="2000">
                <a:solidFill>
                  <a:schemeClr val="dk1"/>
                </a:solidFill>
                <a:latin typeface="Raleway"/>
                <a:ea typeface="Raleway"/>
                <a:cs typeface="Raleway"/>
                <a:sym typeface="Raleway"/>
              </a:rPr>
              <a:t>Please reach out with any questions along the way.</a:t>
            </a:r>
            <a:endParaRPr b="1" sz="2000">
              <a:solidFill>
                <a:schemeClr val="dk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